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61" r:id="rId2"/>
    <p:sldId id="258" r:id="rId3"/>
    <p:sldId id="260" r:id="rId4"/>
    <p:sldId id="256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00"/>
    <a:srgbClr val="CCCC00"/>
    <a:srgbClr val="808000"/>
    <a:srgbClr val="FF0000"/>
    <a:srgbClr val="00CC00"/>
    <a:srgbClr val="990099"/>
    <a:srgbClr val="FAC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3339F-8220-44CF-A2BE-2F4B15EF85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5E897B-5493-4CF7-821E-F637E9EB4AEC}">
      <dgm:prSet/>
      <dgm:spPr>
        <a:solidFill>
          <a:srgbClr val="7030A0"/>
        </a:solidFill>
      </dgm:spPr>
      <dgm:t>
        <a:bodyPr/>
        <a:lstStyle/>
        <a:p>
          <a:r>
            <a:rPr lang="sl-SI"/>
            <a:t>Osnovnici trapeza sta vzporedni.</a:t>
          </a:r>
          <a:endParaRPr lang="en-US"/>
        </a:p>
      </dgm:t>
    </dgm:pt>
    <dgm:pt modelId="{C12BCA92-F3F2-43DC-A9F4-2F1843739A90}" type="parTrans" cxnId="{E58FE678-5EFA-4EDD-8490-A45D5AED0BC4}">
      <dgm:prSet/>
      <dgm:spPr/>
      <dgm:t>
        <a:bodyPr/>
        <a:lstStyle/>
        <a:p>
          <a:endParaRPr lang="en-US"/>
        </a:p>
      </dgm:t>
    </dgm:pt>
    <dgm:pt modelId="{46D54C03-4968-4DDF-AD34-3D94D5E324A6}" type="sibTrans" cxnId="{E58FE678-5EFA-4EDD-8490-A45D5AED0BC4}">
      <dgm:prSet/>
      <dgm:spPr/>
      <dgm:t>
        <a:bodyPr/>
        <a:lstStyle/>
        <a:p>
          <a:endParaRPr lang="en-US"/>
        </a:p>
      </dgm:t>
    </dgm:pt>
    <dgm:pt modelId="{24FEA3B4-7507-4F2F-B602-7BFD3A605000}">
      <dgm:prSet/>
      <dgm:spPr>
        <a:solidFill>
          <a:srgbClr val="7030A0"/>
        </a:solidFill>
      </dgm:spPr>
      <dgm:t>
        <a:bodyPr/>
        <a:lstStyle/>
        <a:p>
          <a:r>
            <a:rPr lang="sl-SI"/>
            <a:t>Vzporedni stranici trapeza sta kraka trapeza.</a:t>
          </a:r>
          <a:endParaRPr lang="en-US"/>
        </a:p>
      </dgm:t>
    </dgm:pt>
    <dgm:pt modelId="{E39E70A8-4208-4C62-BDC0-CEB3C09D90BD}" type="parTrans" cxnId="{D7548AE7-2511-4FBC-BE98-3311B800A379}">
      <dgm:prSet/>
      <dgm:spPr/>
      <dgm:t>
        <a:bodyPr/>
        <a:lstStyle/>
        <a:p>
          <a:endParaRPr lang="en-US"/>
        </a:p>
      </dgm:t>
    </dgm:pt>
    <dgm:pt modelId="{F7F3F0EB-41A7-4F44-B788-C0E8F61CFFF5}" type="sibTrans" cxnId="{D7548AE7-2511-4FBC-BE98-3311B800A379}">
      <dgm:prSet/>
      <dgm:spPr/>
      <dgm:t>
        <a:bodyPr/>
        <a:lstStyle/>
        <a:p>
          <a:endParaRPr lang="en-US"/>
        </a:p>
      </dgm:t>
    </dgm:pt>
    <dgm:pt modelId="{F8377171-61E4-47FD-9733-38AEBDE28F51}">
      <dgm:prSet/>
      <dgm:spPr>
        <a:solidFill>
          <a:srgbClr val="7030A0"/>
        </a:solidFill>
      </dgm:spPr>
      <dgm:t>
        <a:bodyPr/>
        <a:lstStyle/>
        <a:p>
          <a:r>
            <a:rPr lang="sl-SI"/>
            <a:t>Vsota notranjih kotov v trapezu je 360°.</a:t>
          </a:r>
          <a:endParaRPr lang="en-US"/>
        </a:p>
      </dgm:t>
    </dgm:pt>
    <dgm:pt modelId="{5D7DB229-95CA-41F3-B695-39709E2522FE}" type="parTrans" cxnId="{2CA60F93-5CCD-4B7B-8B97-E678495FD91B}">
      <dgm:prSet/>
      <dgm:spPr/>
      <dgm:t>
        <a:bodyPr/>
        <a:lstStyle/>
        <a:p>
          <a:endParaRPr lang="en-US"/>
        </a:p>
      </dgm:t>
    </dgm:pt>
    <dgm:pt modelId="{0915BFE7-8A8B-481A-BBAC-6C917A393D04}" type="sibTrans" cxnId="{2CA60F93-5CCD-4B7B-8B97-E678495FD91B}">
      <dgm:prSet/>
      <dgm:spPr/>
      <dgm:t>
        <a:bodyPr/>
        <a:lstStyle/>
        <a:p>
          <a:endParaRPr lang="en-US"/>
        </a:p>
      </dgm:t>
    </dgm:pt>
    <dgm:pt modelId="{DB67113E-D04F-4CC1-9813-1D73935A88C8}">
      <dgm:prSet/>
      <dgm:spPr>
        <a:solidFill>
          <a:srgbClr val="7030A0"/>
        </a:solidFill>
      </dgm:spPr>
      <dgm:t>
        <a:bodyPr/>
        <a:lstStyle/>
        <a:p>
          <a:r>
            <a:rPr lang="sl-SI"/>
            <a:t>Srednjica trapeza je daljica, ki ima krajišči v razpoloviščih krakov. </a:t>
          </a:r>
          <a:endParaRPr lang="en-US"/>
        </a:p>
      </dgm:t>
    </dgm:pt>
    <dgm:pt modelId="{E4176996-2D02-4037-89EE-A16DAC4A16C1}" type="parTrans" cxnId="{EB307E05-CAE7-44E8-82E5-0DAB0BC13E8A}">
      <dgm:prSet/>
      <dgm:spPr/>
      <dgm:t>
        <a:bodyPr/>
        <a:lstStyle/>
        <a:p>
          <a:endParaRPr lang="en-US"/>
        </a:p>
      </dgm:t>
    </dgm:pt>
    <dgm:pt modelId="{2EFAA420-7A14-4216-9EC8-A2C089178E13}" type="sibTrans" cxnId="{EB307E05-CAE7-44E8-82E5-0DAB0BC13E8A}">
      <dgm:prSet/>
      <dgm:spPr/>
      <dgm:t>
        <a:bodyPr/>
        <a:lstStyle/>
        <a:p>
          <a:endParaRPr lang="en-US"/>
        </a:p>
      </dgm:t>
    </dgm:pt>
    <dgm:pt modelId="{6FD7F736-E1B0-4D1E-A711-51FEB4B40C8A}">
      <dgm:prSet/>
      <dgm:spPr>
        <a:solidFill>
          <a:srgbClr val="7030A0"/>
        </a:solidFill>
      </dgm:spPr>
      <dgm:t>
        <a:bodyPr/>
        <a:lstStyle/>
        <a:p>
          <a:r>
            <a:rPr lang="sl-SI"/>
            <a:t>Trapez ima dve višini.</a:t>
          </a:r>
          <a:endParaRPr lang="en-US"/>
        </a:p>
      </dgm:t>
    </dgm:pt>
    <dgm:pt modelId="{6F57174F-C85B-419D-BC02-42CF137A829A}" type="parTrans" cxnId="{DB2503FC-ED69-4BB9-A5A5-93D61614673E}">
      <dgm:prSet/>
      <dgm:spPr/>
      <dgm:t>
        <a:bodyPr/>
        <a:lstStyle/>
        <a:p>
          <a:endParaRPr lang="en-US"/>
        </a:p>
      </dgm:t>
    </dgm:pt>
    <dgm:pt modelId="{41BE1BAA-54AF-4A89-BCB3-D034C7BC535B}" type="sibTrans" cxnId="{DB2503FC-ED69-4BB9-A5A5-93D61614673E}">
      <dgm:prSet/>
      <dgm:spPr/>
      <dgm:t>
        <a:bodyPr/>
        <a:lstStyle/>
        <a:p>
          <a:endParaRPr lang="en-US"/>
        </a:p>
      </dgm:t>
    </dgm:pt>
    <dgm:pt modelId="{20506FB3-E3F2-4A51-BE78-4FC6ADA6AF0B}" type="pres">
      <dgm:prSet presAssocID="{5323339F-8220-44CF-A2BE-2F4B15EF8524}" presName="linear" presStyleCnt="0">
        <dgm:presLayoutVars>
          <dgm:animLvl val="lvl"/>
          <dgm:resizeHandles val="exact"/>
        </dgm:presLayoutVars>
      </dgm:prSet>
      <dgm:spPr/>
    </dgm:pt>
    <dgm:pt modelId="{4EFE3A3A-356E-42E4-BFEF-C212AC5A2328}" type="pres">
      <dgm:prSet presAssocID="{615E897B-5493-4CF7-821E-F637E9EB4AEC}" presName="parentText" presStyleLbl="node1" presStyleIdx="0" presStyleCnt="5" custLinFactNeighborX="152" custLinFactNeighborY="-28809">
        <dgm:presLayoutVars>
          <dgm:chMax val="0"/>
          <dgm:bulletEnabled val="1"/>
        </dgm:presLayoutVars>
      </dgm:prSet>
      <dgm:spPr/>
    </dgm:pt>
    <dgm:pt modelId="{11012A1D-D6A4-4E49-9F1B-B7F0AC9E958D}" type="pres">
      <dgm:prSet presAssocID="{46D54C03-4968-4DDF-AD34-3D94D5E324A6}" presName="spacer" presStyleCnt="0"/>
      <dgm:spPr/>
    </dgm:pt>
    <dgm:pt modelId="{83F08D04-1106-45EB-8C64-253B88D313E2}" type="pres">
      <dgm:prSet presAssocID="{24FEA3B4-7507-4F2F-B602-7BFD3A605000}" presName="parentText" presStyleLbl="node1" presStyleIdx="1" presStyleCnt="5" custLinFactX="-5734" custLinFactY="-9629" custLinFactNeighborX="-100000" custLinFactNeighborY="-100000">
        <dgm:presLayoutVars>
          <dgm:chMax val="0"/>
          <dgm:bulletEnabled val="1"/>
        </dgm:presLayoutVars>
      </dgm:prSet>
      <dgm:spPr/>
    </dgm:pt>
    <dgm:pt modelId="{5AF19CD1-BF32-46E1-90C4-D813E907A119}" type="pres">
      <dgm:prSet presAssocID="{F7F3F0EB-41A7-4F44-B788-C0E8F61CFFF5}" presName="spacer" presStyleCnt="0"/>
      <dgm:spPr/>
    </dgm:pt>
    <dgm:pt modelId="{F19FBDC7-1A37-4C57-989D-7A78110648DB}" type="pres">
      <dgm:prSet presAssocID="{F8377171-61E4-47FD-9733-38AEBDE28F51}" presName="parentText" presStyleLbl="node1" presStyleIdx="2" presStyleCnt="5" custLinFactX="-5734" custLinFactY="-9629" custLinFactNeighborX="-100000" custLinFactNeighborY="-100000">
        <dgm:presLayoutVars>
          <dgm:chMax val="0"/>
          <dgm:bulletEnabled val="1"/>
        </dgm:presLayoutVars>
      </dgm:prSet>
      <dgm:spPr/>
    </dgm:pt>
    <dgm:pt modelId="{21EB8520-28D1-4F17-844A-DF6B07DC2E75}" type="pres">
      <dgm:prSet presAssocID="{0915BFE7-8A8B-481A-BBAC-6C917A393D04}" presName="spacer" presStyleCnt="0"/>
      <dgm:spPr/>
    </dgm:pt>
    <dgm:pt modelId="{1F0BE133-FD9A-4D85-B393-6F02935727CE}" type="pres">
      <dgm:prSet presAssocID="{DB67113E-D04F-4CC1-9813-1D73935A88C8}" presName="parentText" presStyleLbl="node1" presStyleIdx="3" presStyleCnt="5" custLinFactX="-5734" custLinFactY="-9629" custLinFactNeighborX="-100000" custLinFactNeighborY="-100000">
        <dgm:presLayoutVars>
          <dgm:chMax val="0"/>
          <dgm:bulletEnabled val="1"/>
        </dgm:presLayoutVars>
      </dgm:prSet>
      <dgm:spPr/>
    </dgm:pt>
    <dgm:pt modelId="{5100694F-2B18-42D8-A6FF-38966268FB10}" type="pres">
      <dgm:prSet presAssocID="{2EFAA420-7A14-4216-9EC8-A2C089178E13}" presName="spacer" presStyleCnt="0"/>
      <dgm:spPr/>
    </dgm:pt>
    <dgm:pt modelId="{96BC756F-578A-46F6-B2BB-28F5CF6CF325}" type="pres">
      <dgm:prSet presAssocID="{6FD7F736-E1B0-4D1E-A711-51FEB4B40C8A}" presName="parentText" presStyleLbl="node1" presStyleIdx="4" presStyleCnt="5" custLinFactX="-5734" custLinFactY="-9629" custLinFactNeighborX="-100000" custLinFactNeighborY="-100000">
        <dgm:presLayoutVars>
          <dgm:chMax val="0"/>
          <dgm:bulletEnabled val="1"/>
        </dgm:presLayoutVars>
      </dgm:prSet>
      <dgm:spPr/>
    </dgm:pt>
  </dgm:ptLst>
  <dgm:cxnLst>
    <dgm:cxn modelId="{23D56304-C55A-4706-8291-2013434DCAA0}" type="presOf" srcId="{F8377171-61E4-47FD-9733-38AEBDE28F51}" destId="{F19FBDC7-1A37-4C57-989D-7A78110648DB}" srcOrd="0" destOrd="0" presId="urn:microsoft.com/office/officeart/2005/8/layout/vList2"/>
    <dgm:cxn modelId="{EB307E05-CAE7-44E8-82E5-0DAB0BC13E8A}" srcId="{5323339F-8220-44CF-A2BE-2F4B15EF8524}" destId="{DB67113E-D04F-4CC1-9813-1D73935A88C8}" srcOrd="3" destOrd="0" parTransId="{E4176996-2D02-4037-89EE-A16DAC4A16C1}" sibTransId="{2EFAA420-7A14-4216-9EC8-A2C089178E13}"/>
    <dgm:cxn modelId="{216C7D1E-C02F-4467-939A-4C081AB088D3}" type="presOf" srcId="{615E897B-5493-4CF7-821E-F637E9EB4AEC}" destId="{4EFE3A3A-356E-42E4-BFEF-C212AC5A2328}" srcOrd="0" destOrd="0" presId="urn:microsoft.com/office/officeart/2005/8/layout/vList2"/>
    <dgm:cxn modelId="{0EC6AF28-4266-4AC4-B10F-1C133A58D1D5}" type="presOf" srcId="{5323339F-8220-44CF-A2BE-2F4B15EF8524}" destId="{20506FB3-E3F2-4A51-BE78-4FC6ADA6AF0B}" srcOrd="0" destOrd="0" presId="urn:microsoft.com/office/officeart/2005/8/layout/vList2"/>
    <dgm:cxn modelId="{EA11C228-2CDB-4A65-BF5A-00FADD2EF551}" type="presOf" srcId="{24FEA3B4-7507-4F2F-B602-7BFD3A605000}" destId="{83F08D04-1106-45EB-8C64-253B88D313E2}" srcOrd="0" destOrd="0" presId="urn:microsoft.com/office/officeart/2005/8/layout/vList2"/>
    <dgm:cxn modelId="{3F8FA73E-81D0-4E97-9D5B-88619F849B56}" type="presOf" srcId="{DB67113E-D04F-4CC1-9813-1D73935A88C8}" destId="{1F0BE133-FD9A-4D85-B393-6F02935727CE}" srcOrd="0" destOrd="0" presId="urn:microsoft.com/office/officeart/2005/8/layout/vList2"/>
    <dgm:cxn modelId="{0721C756-6AD3-4679-B5B4-AACBA55CDD6A}" type="presOf" srcId="{6FD7F736-E1B0-4D1E-A711-51FEB4B40C8A}" destId="{96BC756F-578A-46F6-B2BB-28F5CF6CF325}" srcOrd="0" destOrd="0" presId="urn:microsoft.com/office/officeart/2005/8/layout/vList2"/>
    <dgm:cxn modelId="{E58FE678-5EFA-4EDD-8490-A45D5AED0BC4}" srcId="{5323339F-8220-44CF-A2BE-2F4B15EF8524}" destId="{615E897B-5493-4CF7-821E-F637E9EB4AEC}" srcOrd="0" destOrd="0" parTransId="{C12BCA92-F3F2-43DC-A9F4-2F1843739A90}" sibTransId="{46D54C03-4968-4DDF-AD34-3D94D5E324A6}"/>
    <dgm:cxn modelId="{2CA60F93-5CCD-4B7B-8B97-E678495FD91B}" srcId="{5323339F-8220-44CF-A2BE-2F4B15EF8524}" destId="{F8377171-61E4-47FD-9733-38AEBDE28F51}" srcOrd="2" destOrd="0" parTransId="{5D7DB229-95CA-41F3-B695-39709E2522FE}" sibTransId="{0915BFE7-8A8B-481A-BBAC-6C917A393D04}"/>
    <dgm:cxn modelId="{D7548AE7-2511-4FBC-BE98-3311B800A379}" srcId="{5323339F-8220-44CF-A2BE-2F4B15EF8524}" destId="{24FEA3B4-7507-4F2F-B602-7BFD3A605000}" srcOrd="1" destOrd="0" parTransId="{E39E70A8-4208-4C62-BDC0-CEB3C09D90BD}" sibTransId="{F7F3F0EB-41A7-4F44-B788-C0E8F61CFFF5}"/>
    <dgm:cxn modelId="{DB2503FC-ED69-4BB9-A5A5-93D61614673E}" srcId="{5323339F-8220-44CF-A2BE-2F4B15EF8524}" destId="{6FD7F736-E1B0-4D1E-A711-51FEB4B40C8A}" srcOrd="4" destOrd="0" parTransId="{6F57174F-C85B-419D-BC02-42CF137A829A}" sibTransId="{41BE1BAA-54AF-4A89-BCB3-D034C7BC535B}"/>
    <dgm:cxn modelId="{24FE2B46-2F21-4FC4-AB3D-9A27EAAE7779}" type="presParOf" srcId="{20506FB3-E3F2-4A51-BE78-4FC6ADA6AF0B}" destId="{4EFE3A3A-356E-42E4-BFEF-C212AC5A2328}" srcOrd="0" destOrd="0" presId="urn:microsoft.com/office/officeart/2005/8/layout/vList2"/>
    <dgm:cxn modelId="{3F823FB6-4C9E-4F23-924E-2287207AE811}" type="presParOf" srcId="{20506FB3-E3F2-4A51-BE78-4FC6ADA6AF0B}" destId="{11012A1D-D6A4-4E49-9F1B-B7F0AC9E958D}" srcOrd="1" destOrd="0" presId="urn:microsoft.com/office/officeart/2005/8/layout/vList2"/>
    <dgm:cxn modelId="{7D87FE06-C46F-4F5A-9FB9-EB1FBEAE3F9E}" type="presParOf" srcId="{20506FB3-E3F2-4A51-BE78-4FC6ADA6AF0B}" destId="{83F08D04-1106-45EB-8C64-253B88D313E2}" srcOrd="2" destOrd="0" presId="urn:microsoft.com/office/officeart/2005/8/layout/vList2"/>
    <dgm:cxn modelId="{214C2766-B9B1-4C2A-9E00-6D6CA14CC4A9}" type="presParOf" srcId="{20506FB3-E3F2-4A51-BE78-4FC6ADA6AF0B}" destId="{5AF19CD1-BF32-46E1-90C4-D813E907A119}" srcOrd="3" destOrd="0" presId="urn:microsoft.com/office/officeart/2005/8/layout/vList2"/>
    <dgm:cxn modelId="{28A2F92D-7A64-47B7-91D8-FA5F7D4FFC52}" type="presParOf" srcId="{20506FB3-E3F2-4A51-BE78-4FC6ADA6AF0B}" destId="{F19FBDC7-1A37-4C57-989D-7A78110648DB}" srcOrd="4" destOrd="0" presId="urn:microsoft.com/office/officeart/2005/8/layout/vList2"/>
    <dgm:cxn modelId="{17FBC4DB-C53F-4D13-A257-6BFBF031BF06}" type="presParOf" srcId="{20506FB3-E3F2-4A51-BE78-4FC6ADA6AF0B}" destId="{21EB8520-28D1-4F17-844A-DF6B07DC2E75}" srcOrd="5" destOrd="0" presId="urn:microsoft.com/office/officeart/2005/8/layout/vList2"/>
    <dgm:cxn modelId="{6BC75A8F-598D-4FFF-8A95-4E7D36E2840C}" type="presParOf" srcId="{20506FB3-E3F2-4A51-BE78-4FC6ADA6AF0B}" destId="{1F0BE133-FD9A-4D85-B393-6F02935727CE}" srcOrd="6" destOrd="0" presId="urn:microsoft.com/office/officeart/2005/8/layout/vList2"/>
    <dgm:cxn modelId="{4781D734-A238-4CAF-8C42-EB2191C7D9C6}" type="presParOf" srcId="{20506FB3-E3F2-4A51-BE78-4FC6ADA6AF0B}" destId="{5100694F-2B18-42D8-A6FF-38966268FB10}" srcOrd="7" destOrd="0" presId="urn:microsoft.com/office/officeart/2005/8/layout/vList2"/>
    <dgm:cxn modelId="{DEDC1543-9B8C-4B5D-90E3-5D249302EEF5}" type="presParOf" srcId="{20506FB3-E3F2-4A51-BE78-4FC6ADA6AF0B}" destId="{96BC756F-578A-46F6-B2BB-28F5CF6CF32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E3A3A-356E-42E4-BFEF-C212AC5A2328}">
      <dsp:nvSpPr>
        <dsp:cNvPr id="0" name=""/>
        <dsp:cNvSpPr/>
      </dsp:nvSpPr>
      <dsp:spPr>
        <a:xfrm>
          <a:off x="0" y="0"/>
          <a:ext cx="5845204" cy="852637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/>
            <a:t>Osnovnici trapeza sta vzporedni.</a:t>
          </a:r>
          <a:endParaRPr lang="en-US" sz="2200" kern="1200"/>
        </a:p>
      </dsp:txBody>
      <dsp:txXfrm>
        <a:off x="41622" y="41622"/>
        <a:ext cx="5761960" cy="769393"/>
      </dsp:txXfrm>
    </dsp:sp>
    <dsp:sp modelId="{83F08D04-1106-45EB-8C64-253B88D313E2}">
      <dsp:nvSpPr>
        <dsp:cNvPr id="0" name=""/>
        <dsp:cNvSpPr/>
      </dsp:nvSpPr>
      <dsp:spPr>
        <a:xfrm>
          <a:off x="0" y="775204"/>
          <a:ext cx="5845204" cy="852637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/>
            <a:t>Vzporedni stranici trapeza sta kraka trapeza.</a:t>
          </a:r>
          <a:endParaRPr lang="en-US" sz="2200" kern="1200"/>
        </a:p>
      </dsp:txBody>
      <dsp:txXfrm>
        <a:off x="41622" y="816826"/>
        <a:ext cx="5761960" cy="769393"/>
      </dsp:txXfrm>
    </dsp:sp>
    <dsp:sp modelId="{F19FBDC7-1A37-4C57-989D-7A78110648DB}">
      <dsp:nvSpPr>
        <dsp:cNvPr id="0" name=""/>
        <dsp:cNvSpPr/>
      </dsp:nvSpPr>
      <dsp:spPr>
        <a:xfrm>
          <a:off x="0" y="1691202"/>
          <a:ext cx="5845204" cy="852637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/>
            <a:t>Vsota notranjih kotov v trapezu je 360°.</a:t>
          </a:r>
          <a:endParaRPr lang="en-US" sz="2200" kern="1200"/>
        </a:p>
      </dsp:txBody>
      <dsp:txXfrm>
        <a:off x="41622" y="1732824"/>
        <a:ext cx="5761960" cy="769393"/>
      </dsp:txXfrm>
    </dsp:sp>
    <dsp:sp modelId="{1F0BE133-FD9A-4D85-B393-6F02935727CE}">
      <dsp:nvSpPr>
        <dsp:cNvPr id="0" name=""/>
        <dsp:cNvSpPr/>
      </dsp:nvSpPr>
      <dsp:spPr>
        <a:xfrm>
          <a:off x="0" y="2607199"/>
          <a:ext cx="5845204" cy="852637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/>
            <a:t>Srednjica trapeza je daljica, ki ima krajišči v razpoloviščih krakov. </a:t>
          </a:r>
          <a:endParaRPr lang="en-US" sz="2200" kern="1200"/>
        </a:p>
      </dsp:txBody>
      <dsp:txXfrm>
        <a:off x="41622" y="2648821"/>
        <a:ext cx="5761960" cy="769393"/>
      </dsp:txXfrm>
    </dsp:sp>
    <dsp:sp modelId="{96BC756F-578A-46F6-B2BB-28F5CF6CF325}">
      <dsp:nvSpPr>
        <dsp:cNvPr id="0" name=""/>
        <dsp:cNvSpPr/>
      </dsp:nvSpPr>
      <dsp:spPr>
        <a:xfrm>
          <a:off x="0" y="3523197"/>
          <a:ext cx="5845204" cy="852637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/>
            <a:t>Trapez ima dve višini.</a:t>
          </a:r>
          <a:endParaRPr lang="en-US" sz="2200" kern="1200"/>
        </a:p>
      </dsp:txBody>
      <dsp:txXfrm>
        <a:off x="41622" y="3564819"/>
        <a:ext cx="5761960" cy="769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8390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963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09868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4116B1-483D-4F6B-82DC-E27058C976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1A8729-3BE3-40B0-A8FE-E4F24B139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EB011-EF0F-472A-9AAE-56CD059B0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87665-EFD1-4CF7-B641-0638E44AC8F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737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2019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71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1401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044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4072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87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9032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387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B10F76-A0FC-427B-B8B4-1E7316892E4A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555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.png"/><Relationship Id="rId4" Type="http://schemas.openxmlformats.org/officeDocument/2006/relationships/diagramQuickStyle" Target="../diagrams/quickStyle1.xml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353AB-62C8-445E-BE70-96CB5CB92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120"/>
            <a:ext cx="5766045" cy="1143000"/>
          </a:xfrm>
          <a:solidFill>
            <a:srgbClr val="FFC000"/>
          </a:solidFill>
        </p:spPr>
        <p:txBody>
          <a:bodyPr wrap="square" anchor="ctr">
            <a:normAutofit/>
          </a:bodyPr>
          <a:lstStyle/>
          <a:p>
            <a:r>
              <a:rPr lang="sl-SI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PONOVIMO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49359D1-9A20-4FF9-9C5D-B9B3203211A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7996619"/>
              </p:ext>
            </p:extLst>
          </p:nvPr>
        </p:nvGraphicFramePr>
        <p:xfrm>
          <a:off x="156097" y="1115880"/>
          <a:ext cx="584520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hlinkClick r:id="rId7" action="ppaction://hlinksldjump"/>
            <a:extLst>
              <a:ext uri="{FF2B5EF4-FFF2-40B4-BE49-F238E27FC236}">
                <a16:creationId xmlns:a16="http://schemas.microsoft.com/office/drawing/2014/main" id="{1D8F62D0-670B-45FE-8967-2C251D69CD02}"/>
              </a:ext>
            </a:extLst>
          </p:cNvPr>
          <p:cNvSpPr/>
          <p:nvPr/>
        </p:nvSpPr>
        <p:spPr>
          <a:xfrm>
            <a:off x="6418555" y="1259567"/>
            <a:ext cx="985422" cy="6924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dirty="0">
                <a:solidFill>
                  <a:schemeClr val="tx1"/>
                </a:solidFill>
                <a:hlinkClick r:id="rId7" action="ppaction://hlinksldjump"/>
              </a:rPr>
              <a:t>DA</a:t>
            </a:r>
            <a:endParaRPr lang="sl-SI" sz="22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E89C9A2-51FF-461D-A51C-3A42C42A2047}"/>
              </a:ext>
            </a:extLst>
          </p:cNvPr>
          <p:cNvSpPr/>
          <p:nvPr/>
        </p:nvSpPr>
        <p:spPr>
          <a:xfrm>
            <a:off x="7625920" y="1259567"/>
            <a:ext cx="985422" cy="6924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u="sng" dirty="0">
                <a:solidFill>
                  <a:schemeClr val="tx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</a:t>
            </a:r>
            <a:endParaRPr lang="sl-SI" sz="2200" u="sng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E280EE2-FBA6-4D0C-98AD-13F292D21EF8}"/>
              </a:ext>
            </a:extLst>
          </p:cNvPr>
          <p:cNvSpPr/>
          <p:nvPr/>
        </p:nvSpPr>
        <p:spPr>
          <a:xfrm>
            <a:off x="6418555" y="2099646"/>
            <a:ext cx="985422" cy="6924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dirty="0">
                <a:solidFill>
                  <a:schemeClr val="tx1"/>
                </a:solidFill>
                <a:hlinkClick r:id="rId8" action="ppaction://hlinksldjump"/>
              </a:rPr>
              <a:t>DA</a:t>
            </a:r>
            <a:endParaRPr lang="sl-SI" sz="2200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2941599-5DBE-4F66-8B7F-AA20605D740E}"/>
              </a:ext>
            </a:extLst>
          </p:cNvPr>
          <p:cNvSpPr/>
          <p:nvPr/>
        </p:nvSpPr>
        <p:spPr>
          <a:xfrm>
            <a:off x="7625920" y="2117002"/>
            <a:ext cx="985422" cy="6924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dirty="0">
                <a:solidFill>
                  <a:schemeClr val="tx1"/>
                </a:solidFill>
                <a:hlinkClick r:id="rId7" action="ppaction://hlinksldjump"/>
              </a:rPr>
              <a:t>NE</a:t>
            </a:r>
            <a:endParaRPr lang="sl-SI" sz="2200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F5CDC3D-C2A4-4D44-9160-D2CCEB41645E}"/>
              </a:ext>
            </a:extLst>
          </p:cNvPr>
          <p:cNvSpPr/>
          <p:nvPr/>
        </p:nvSpPr>
        <p:spPr>
          <a:xfrm>
            <a:off x="6418555" y="2974437"/>
            <a:ext cx="985422" cy="6924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dirty="0">
                <a:solidFill>
                  <a:schemeClr val="tx1"/>
                </a:solidFill>
                <a:hlinkClick r:id="rId7" action="ppaction://hlinksldjump"/>
              </a:rPr>
              <a:t>DA</a:t>
            </a:r>
            <a:endParaRPr lang="sl-SI" sz="22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91D4925-DF83-479E-828B-62C7F414EFFA}"/>
              </a:ext>
            </a:extLst>
          </p:cNvPr>
          <p:cNvSpPr/>
          <p:nvPr/>
        </p:nvSpPr>
        <p:spPr>
          <a:xfrm>
            <a:off x="7625920" y="2974437"/>
            <a:ext cx="985422" cy="6924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dirty="0">
                <a:solidFill>
                  <a:schemeClr val="tx1"/>
                </a:solidFill>
                <a:hlinkClick r:id="rId8" action="ppaction://hlinksldjump"/>
              </a:rPr>
              <a:t>NE</a:t>
            </a:r>
            <a:endParaRPr lang="sl-SI" sz="22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42C5F5D-AE38-4276-BC4E-61526228DF46}"/>
              </a:ext>
            </a:extLst>
          </p:cNvPr>
          <p:cNvSpPr/>
          <p:nvPr/>
        </p:nvSpPr>
        <p:spPr>
          <a:xfrm>
            <a:off x="6418555" y="3849228"/>
            <a:ext cx="985422" cy="6924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dirty="0">
                <a:solidFill>
                  <a:schemeClr val="tx1"/>
                </a:solidFill>
                <a:hlinkClick r:id="rId7" action="ppaction://hlinksldjump"/>
              </a:rPr>
              <a:t>DA</a:t>
            </a:r>
            <a:endParaRPr lang="sl-SI" sz="2200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F86EC44-5B4A-4FC7-9EC0-FB7D9A2BC6B0}"/>
              </a:ext>
            </a:extLst>
          </p:cNvPr>
          <p:cNvSpPr/>
          <p:nvPr/>
        </p:nvSpPr>
        <p:spPr>
          <a:xfrm>
            <a:off x="7625920" y="3849228"/>
            <a:ext cx="985422" cy="6924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dirty="0">
                <a:solidFill>
                  <a:schemeClr val="tx1"/>
                </a:solidFill>
                <a:hlinkClick r:id="rId8" action="ppaction://hlinksldjump"/>
              </a:rPr>
              <a:t>NE</a:t>
            </a:r>
            <a:endParaRPr lang="sl-SI" sz="22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0118F3A-8492-4EB3-A98C-0F83501A8335}"/>
              </a:ext>
            </a:extLst>
          </p:cNvPr>
          <p:cNvSpPr/>
          <p:nvPr/>
        </p:nvSpPr>
        <p:spPr>
          <a:xfrm>
            <a:off x="6418555" y="4724019"/>
            <a:ext cx="985422" cy="6924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dirty="0">
                <a:solidFill>
                  <a:schemeClr val="tx1"/>
                </a:solidFill>
                <a:hlinkClick r:id="rId8" action="ppaction://hlinksldjump"/>
              </a:rPr>
              <a:t>DA</a:t>
            </a:r>
            <a:endParaRPr lang="sl-SI" sz="22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CAEE208-A118-4A6D-A4B6-5AF4FB764D0F}"/>
              </a:ext>
            </a:extLst>
          </p:cNvPr>
          <p:cNvSpPr/>
          <p:nvPr/>
        </p:nvSpPr>
        <p:spPr>
          <a:xfrm>
            <a:off x="7625920" y="4724019"/>
            <a:ext cx="985422" cy="6924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dirty="0">
                <a:solidFill>
                  <a:schemeClr val="tx1"/>
                </a:solidFill>
                <a:hlinkClick r:id="rId7" action="ppaction://hlinksldjump"/>
              </a:rPr>
              <a:t>NE</a:t>
            </a:r>
            <a:endParaRPr lang="sl-SI" sz="2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DC1166-C126-49FB-AE23-343DF6EF1BB5}"/>
              </a:ext>
            </a:extLst>
          </p:cNvPr>
          <p:cNvSpPr/>
          <p:nvPr/>
        </p:nvSpPr>
        <p:spPr>
          <a:xfrm>
            <a:off x="1327214" y="5697139"/>
            <a:ext cx="7284128" cy="692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  <a:hlinkClick r:id="rId9" action="ppaction://hlinksldjump"/>
              </a:rPr>
              <a:t>Zaključil sem z reševanjem kviza. Naprej na novo snov!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39938" name="Picture 2" descr="NPZ">
            <a:extLst>
              <a:ext uri="{FF2B5EF4-FFF2-40B4-BE49-F238E27FC236}">
                <a16:creationId xmlns:a16="http://schemas.microsoft.com/office/drawing/2014/main" id="{9CA4DE6A-9CA1-475E-95EF-C99E631D6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631" y="-56205"/>
            <a:ext cx="859422" cy="125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57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NJ102 - Thumbs up Smiley | Kiss Cakes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5224701D-6379-43D9-AFD4-CF47A9580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763" y="1804386"/>
            <a:ext cx="5053614" cy="50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CA3846-C835-4795-BB55-813C16645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34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7000" dirty="0"/>
              <a:t>PRAVILNO!</a:t>
            </a:r>
          </a:p>
        </p:txBody>
      </p:sp>
      <p:sp>
        <p:nvSpPr>
          <p:cNvPr id="5" name="Action Button: Go to End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829A9E9-3237-4201-86E5-64ADE243A8A8}"/>
              </a:ext>
            </a:extLst>
          </p:cNvPr>
          <p:cNvSpPr/>
          <p:nvPr/>
        </p:nvSpPr>
        <p:spPr>
          <a:xfrm>
            <a:off x="7399538" y="5761608"/>
            <a:ext cx="1287262" cy="863354"/>
          </a:xfrm>
          <a:prstGeom prst="actionButtonE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837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A3846-C835-4795-BB55-813C16645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34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7000" dirty="0"/>
              <a:t>NE BO DRŽALO!</a:t>
            </a:r>
          </a:p>
        </p:txBody>
      </p:sp>
      <p:pic>
        <p:nvPicPr>
          <p:cNvPr id="38914" name="Picture 2" descr="Inaccurate Content - Putting Our Heads Together">
            <a:extLst>
              <a:ext uri="{FF2B5EF4-FFF2-40B4-BE49-F238E27FC236}">
                <a16:creationId xmlns:a16="http://schemas.microsoft.com/office/drawing/2014/main" id="{3DA8A35C-B216-4084-9A6A-19FE96389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791" y="2747823"/>
            <a:ext cx="4390417" cy="310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Go to End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507EECE-139E-4AF7-BE5B-DA59F258D93A}"/>
              </a:ext>
            </a:extLst>
          </p:cNvPr>
          <p:cNvSpPr/>
          <p:nvPr/>
        </p:nvSpPr>
        <p:spPr>
          <a:xfrm>
            <a:off x="7399538" y="5761608"/>
            <a:ext cx="1287262" cy="863354"/>
          </a:xfrm>
          <a:prstGeom prst="actionButtonE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480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60619-8E4D-40CD-B732-1AF51FA69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7777" y="2523682"/>
            <a:ext cx="6428445" cy="18106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l-SI" dirty="0">
                <a:latin typeface="Comic Sans MS" panose="030F0702030302020204" pitchFamily="66" charset="0"/>
              </a:rPr>
              <a:t>ENAKOKRAKI TRAPEZ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3700BE89-C1B6-4247-9F3E-1A8FBC37139D}"/>
              </a:ext>
            </a:extLst>
          </p:cNvPr>
          <p:cNvSpPr/>
          <p:nvPr/>
        </p:nvSpPr>
        <p:spPr>
          <a:xfrm>
            <a:off x="181114" y="2780335"/>
            <a:ext cx="2266683" cy="1634071"/>
          </a:xfrm>
          <a:prstGeom prst="cloudCallout">
            <a:avLst>
              <a:gd name="adj1" fmla="val -15080"/>
              <a:gd name="adj2" fmla="val 10607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dirty="0">
                <a:solidFill>
                  <a:srgbClr val="002060"/>
                </a:solidFill>
              </a:rPr>
              <a:t>Zapišite naslov.</a:t>
            </a:r>
          </a:p>
        </p:txBody>
      </p:sp>
      <p:pic>
        <p:nvPicPr>
          <p:cNvPr id="6" name="Picture 5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D9D8B46B-12E1-4211-9752-CED43E431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14" y="4894005"/>
            <a:ext cx="1466646" cy="181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6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822FE057-BE05-4741-8284-EF9676E2D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EA7A02D2-EEBB-4EEB-8ABE-56EB0AF9E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DFA4B6AB-6C70-47CD-A5BF-5DC42046E1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BD11837B-445E-45F6-9CDD-848F7FD02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D3888DB2-6D32-426F-A20D-9A32C5B91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90FF4613-718A-4971-87A2-2176F248BF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12456294-B685-48D2-82AB-874FEC431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51574C30-0B3B-4D3D-B767-8257528CE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A7238EE8-F333-4F0C-B618-12C099FBD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AA0A3168-FA1F-4DD7-877D-F12C1AD5E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6BDEFF7B-ADD8-4365-9677-718E91E45A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7C8BD75C-9A84-4EC0-BAF0-8360D21B5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9E9B0039-0282-4530-9D76-FAF0B1A5F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02F3D8B9-55F8-4FE2-8966-C2788CD09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5DDC17AE-9606-4289-BD04-B931BEFC3C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507188FF-5EDB-4B58-ADC6-6CE53FA1E0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04442101-3369-4CCB-B6FF-B153C682D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A17769AA-0522-4208-A322-09A4EA5D6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1C84664A-621E-4145-8778-CA8AB24953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id="{25FDCFBA-8E26-4F17-840A-45B11E763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9B639AC-74A1-48AB-BF9C-43B0DCFE6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882082C-0F2F-4DB2-ABA4-E89B82252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310ECD7A-540A-48E6-8614-6094C46B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E7C2599D-0CE7-45D8-BE5E-70330FEDB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id="{4EF321E3-1966-4794-8FF3-2985AA22B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7CE04FD-1B5A-4AF7-AC08-88C66553D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CF57F066-8020-49CF-950B-D13125B7AE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8E353E73-63E6-48D9-8297-2B521ECF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A7DD2DF6-5415-4914-BB37-F95094149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A561BFF0-D132-43FE-8E9F-BE7540D20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434FA253-B00B-4EF2-96AE-322AE1B6B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">
              <a:extLst>
                <a:ext uri="{FF2B5EF4-FFF2-40B4-BE49-F238E27FC236}">
                  <a16:creationId xmlns:a16="http://schemas.microsoft.com/office/drawing/2014/main" id="{B5EDA8AA-3B8F-46C2-946D-76BC83906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">
              <a:extLst>
                <a:ext uri="{FF2B5EF4-FFF2-40B4-BE49-F238E27FC236}">
                  <a16:creationId xmlns:a16="http://schemas.microsoft.com/office/drawing/2014/main" id="{189C9446-D191-491B-9CB1-DC2A15ABAD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2">
              <a:extLst>
                <a:ext uri="{FF2B5EF4-FFF2-40B4-BE49-F238E27FC236}">
                  <a16:creationId xmlns:a16="http://schemas.microsoft.com/office/drawing/2014/main" id="{8ACF54CD-111D-4C47-9906-EAEAEF7780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3">
              <a:extLst>
                <a:ext uri="{FF2B5EF4-FFF2-40B4-BE49-F238E27FC236}">
                  <a16:creationId xmlns:a16="http://schemas.microsoft.com/office/drawing/2014/main" id="{017C7DAF-9A02-4BEA-9DAB-35CB4D921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4">
              <a:extLst>
                <a:ext uri="{FF2B5EF4-FFF2-40B4-BE49-F238E27FC236}">
                  <a16:creationId xmlns:a16="http://schemas.microsoft.com/office/drawing/2014/main" id="{BCE6EACB-3F5B-4111-8158-22B5C32A4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5">
              <a:extLst>
                <a:ext uri="{FF2B5EF4-FFF2-40B4-BE49-F238E27FC236}">
                  <a16:creationId xmlns:a16="http://schemas.microsoft.com/office/drawing/2014/main" id="{19C44D5B-E410-407A-8E17-31BF382C4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6">
              <a:extLst>
                <a:ext uri="{FF2B5EF4-FFF2-40B4-BE49-F238E27FC236}">
                  <a16:creationId xmlns:a16="http://schemas.microsoft.com/office/drawing/2014/main" id="{9BC11B9C-C803-4A90-9E9F-C99C714CA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7">
              <a:extLst>
                <a:ext uri="{FF2B5EF4-FFF2-40B4-BE49-F238E27FC236}">
                  <a16:creationId xmlns:a16="http://schemas.microsoft.com/office/drawing/2014/main" id="{92B7D31E-6263-404B-ABBA-3E78084E50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8">
              <a:extLst>
                <a:ext uri="{FF2B5EF4-FFF2-40B4-BE49-F238E27FC236}">
                  <a16:creationId xmlns:a16="http://schemas.microsoft.com/office/drawing/2014/main" id="{12AA8724-2C64-41E8-B18B-A9A1E696C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9">
              <a:extLst>
                <a:ext uri="{FF2B5EF4-FFF2-40B4-BE49-F238E27FC236}">
                  <a16:creationId xmlns:a16="http://schemas.microsoft.com/office/drawing/2014/main" id="{566C3B77-B783-41C8-9159-D0C22355D3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0">
              <a:extLst>
                <a:ext uri="{FF2B5EF4-FFF2-40B4-BE49-F238E27FC236}">
                  <a16:creationId xmlns:a16="http://schemas.microsoft.com/office/drawing/2014/main" id="{E837E698-74E4-4DEF-B07C-87BB1A862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1">
              <a:extLst>
                <a:ext uri="{FF2B5EF4-FFF2-40B4-BE49-F238E27FC236}">
                  <a16:creationId xmlns:a16="http://schemas.microsoft.com/office/drawing/2014/main" id="{103DF436-EF54-4233-95C5-70EFF684B8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8DC30B2E-E294-4C95-8B29-7B63EA3E6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3">
              <a:extLst>
                <a:ext uri="{FF2B5EF4-FFF2-40B4-BE49-F238E27FC236}">
                  <a16:creationId xmlns:a16="http://schemas.microsoft.com/office/drawing/2014/main" id="{6CB1725C-B498-48DD-A7E9-FC7F7AC92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4B54D65-6796-413C-98B7-F70D96F46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010" y="-6706"/>
            <a:ext cx="914601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62" name="Picture 2" descr="Koti trapeza">
            <a:extLst>
              <a:ext uri="{FF2B5EF4-FFF2-40B4-BE49-F238E27FC236}">
                <a16:creationId xmlns:a16="http://schemas.microsoft.com/office/drawing/2014/main" id="{38D47F47-7354-417C-A1C9-E6D5EDA9BA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8576" y="321731"/>
            <a:ext cx="6886052" cy="3477458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811B681-C3B5-4DBB-8F68-B05CD4FD8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206292"/>
            <a:ext cx="9144574" cy="1771275"/>
            <a:chOff x="1" y="3893141"/>
            <a:chExt cx="12192755" cy="1771275"/>
          </a:xfrm>
        </p:grpSpPr>
        <p:sp>
          <p:nvSpPr>
            <p:cNvPr id="123" name="Isosceles Triangle 39">
              <a:extLst>
                <a:ext uri="{FF2B5EF4-FFF2-40B4-BE49-F238E27FC236}">
                  <a16:creationId xmlns:a16="http://schemas.microsoft.com/office/drawing/2014/main" id="{6BB83955-6B2E-4333-8FB0-4E0A8B5E3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720E5381-9E91-421E-8166-467131FA9B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E1D96A7-B4CE-4398-8A67-46394B1FB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891" y="4497855"/>
            <a:ext cx="6625241" cy="727748"/>
          </a:xfrm>
        </p:spPr>
        <p:txBody>
          <a:bodyPr vert="horz" lIns="228600" tIns="228600" rIns="228600" bIns="0" rtlCol="0" anchor="b">
            <a:noAutofit/>
          </a:bodyPr>
          <a:lstStyle/>
          <a:p>
            <a:pPr defTabSz="914400">
              <a:lnSpc>
                <a:spcPct val="80000"/>
              </a:lnSpc>
            </a:pPr>
            <a:r>
              <a:rPr lang="sl-SI" sz="2800" spc="-150" dirty="0">
                <a:latin typeface="Comic Sans MS" panose="030F0702030302020204" pitchFamily="66" charset="0"/>
              </a:rPr>
              <a:t>Kakšna je razlika med splošnim in enakokrakim trapezom?</a:t>
            </a:r>
            <a:endParaRPr lang="en-US" sz="2800" spc="-1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5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8876FC7-262C-4D21-BF78-6A5AC1366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ABE409A9-3B26-4DE4-A0DF-736A57D7D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DFC98DB-AE56-4BC5-A7FC-E1958210D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4C56DFB-4797-43DA-AF68-54F5A0288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2E5DA65-4E8C-4ED5-BB6A-C4E1072C3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D6D08778-9B28-4AB2-8301-3751F4DAF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B6E71DBF-240E-4319-BE17-2155D0DCA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2235DD60-9149-4F52-BA2C-888BBDF8B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1FDAF4AB-72D9-49A1-A44E-F2E432544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7C74439E-2FCE-4914-B25A-0E2EACF64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F2AC5F5-24C6-4B21-B2A6-14E2A3DDE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53E026AA-CFCC-425A-AEBB-5AF946E73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CFB34E43-D7A7-44DD-B688-0C80F75A5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9E6D206-E674-40DF-B2D9-F4D4C81F2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B8D71898-E190-48BB-9FA1-B18CFBECD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2FEB4C2-E567-43E3-982F-9FC2F85BB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F3A5AE10-E218-4DE4-8C8A-E5DEF1CF6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6D62A9D-DBC0-4C69-A05C-785CCECCE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5CCB5FD-6E4A-498D-B96B-BB4FCC1DE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8CB57E2B-3E69-4131-A938-EE548A3E5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83BD171-940D-49F9-A450-D14C7C7B5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28A8C9-77D1-4849-86D2-1275065E2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C209A80-098E-469E-8C00-C6968D0D3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400F9E1-E8F2-45AE-AB64-B12ACDD4E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17689" y="3276595"/>
            <a:ext cx="225581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491476-18D7-4E01-9848-86E28B835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7898" y="425555"/>
            <a:ext cx="5198944" cy="40007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EB3809-B1E7-471B-AF36-12C8FB08FE6F}"/>
              </a:ext>
            </a:extLst>
          </p:cNvPr>
          <p:cNvSpPr txBox="1"/>
          <p:nvPr/>
        </p:nvSpPr>
        <p:spPr>
          <a:xfrm>
            <a:off x="376206" y="5278876"/>
            <a:ext cx="8410724" cy="103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Enakokraki trapez je </a:t>
            </a:r>
            <a:r>
              <a:rPr lang="sl-SI" sz="22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osno simetričen </a:t>
            </a:r>
            <a:r>
              <a:rPr lang="sl-SI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štirikotnik. </a:t>
            </a:r>
          </a:p>
          <a:p>
            <a:pPr>
              <a:lnSpc>
                <a:spcPct val="150000"/>
              </a:lnSpc>
            </a:pPr>
            <a:r>
              <a:rPr lang="sl-SI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 ga prepognemo čez os simetrije, sta leva in desna stran enaki.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1F258B7-2C3F-4AE1-A94E-C66655489542}"/>
              </a:ext>
            </a:extLst>
          </p:cNvPr>
          <p:cNvCxnSpPr>
            <a:cxnSpLocks/>
          </p:cNvCxnSpPr>
          <p:nvPr/>
        </p:nvCxnSpPr>
        <p:spPr>
          <a:xfrm flipH="1">
            <a:off x="5477880" y="182789"/>
            <a:ext cx="10312" cy="4133147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9EC1EBD-BBA0-4ADF-8620-D44ED3C75656}"/>
              </a:ext>
            </a:extLst>
          </p:cNvPr>
          <p:cNvSpPr txBox="1"/>
          <p:nvPr/>
        </p:nvSpPr>
        <p:spPr>
          <a:xfrm>
            <a:off x="4454243" y="4341521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SIMETRIJE</a:t>
            </a:r>
            <a:endParaRPr lang="sl-SI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hought Bubble: Cloud 63">
            <a:extLst>
              <a:ext uri="{FF2B5EF4-FFF2-40B4-BE49-F238E27FC236}">
                <a16:creationId xmlns:a16="http://schemas.microsoft.com/office/drawing/2014/main" id="{8FB9CF96-EFAE-4D0A-8E86-438D2DB85222}"/>
              </a:ext>
            </a:extLst>
          </p:cNvPr>
          <p:cNvSpPr/>
          <p:nvPr/>
        </p:nvSpPr>
        <p:spPr>
          <a:xfrm>
            <a:off x="897513" y="2643211"/>
            <a:ext cx="1716688" cy="1263105"/>
          </a:xfrm>
          <a:prstGeom prst="cloudCallout">
            <a:avLst>
              <a:gd name="adj1" fmla="val -60071"/>
              <a:gd name="adj2" fmla="val -107593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1400" dirty="0">
                <a:solidFill>
                  <a:srgbClr val="002060"/>
                </a:solidFill>
              </a:rPr>
              <a:t>Preriši in pravilno označi. Zapiši v zvezek.</a:t>
            </a:r>
          </a:p>
        </p:txBody>
      </p:sp>
      <p:pic>
        <p:nvPicPr>
          <p:cNvPr id="65" name="Picture 64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86686FA6-7239-467A-8CCB-9D0DF56028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0" y="1150800"/>
            <a:ext cx="1466646" cy="181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47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9" grpId="0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8876FC7-262C-4D21-BF78-6A5AC1366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ABE409A9-3B26-4DE4-A0DF-736A57D7D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DFC98DB-AE56-4BC5-A7FC-E1958210D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4C56DFB-4797-43DA-AF68-54F5A0288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2E5DA65-4E8C-4ED5-BB6A-C4E1072C3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D6D08778-9B28-4AB2-8301-3751F4DAF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B6E71DBF-240E-4319-BE17-2155D0DCA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2235DD60-9149-4F52-BA2C-888BBDF8B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1FDAF4AB-72D9-49A1-A44E-F2E432544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7C74439E-2FCE-4914-B25A-0E2EACF64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F2AC5F5-24C6-4B21-B2A6-14E2A3DDE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53E026AA-CFCC-425A-AEBB-5AF946E73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CFB34E43-D7A7-44DD-B688-0C80F75A5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9E6D206-E674-40DF-B2D9-F4D4C81F2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B8D71898-E190-48BB-9FA1-B18CFBECD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2FEB4C2-E567-43E3-982F-9FC2F85BB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F3A5AE10-E218-4DE4-8C8A-E5DEF1CF6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6D62A9D-DBC0-4C69-A05C-785CCECCE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5CCB5FD-6E4A-498D-B96B-BB4FCC1DE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8CB57E2B-3E69-4131-A938-EE548A3E5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83BD171-940D-49F9-A450-D14C7C7B5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28A8C9-77D1-4849-86D2-1275065E2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C209A80-098E-469E-8C00-C6968D0D3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400F9E1-E8F2-45AE-AB64-B12ACDD4E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44F6EA9-89C1-4CD5-889B-9D052FB71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77" y="-206607"/>
            <a:ext cx="3991415" cy="2355064"/>
          </a:xfrm>
        </p:spPr>
        <p:txBody>
          <a:bodyPr vert="horz" lIns="228600" tIns="228600" rIns="228600" bIns="0" rtlCol="0" anchor="b">
            <a:normAutofit/>
          </a:bodyPr>
          <a:lstStyle/>
          <a:p>
            <a:pPr algn="l" defTabSz="914400">
              <a:lnSpc>
                <a:spcPct val="80000"/>
              </a:lnSpc>
            </a:pPr>
            <a:r>
              <a:rPr lang="sl-SI" sz="3500" b="1" spc="-15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LASTNOSTI </a:t>
            </a:r>
            <a:br>
              <a:rPr lang="sl-SI" sz="3500" b="1" spc="-15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sz="3500" b="1" spc="-15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ENAKOKRAKEGA TRAPEZA</a:t>
            </a:r>
            <a:endParaRPr lang="en-US" sz="3500" b="1" spc="-15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17689" y="3276595"/>
            <a:ext cx="225581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79DEA267-BB37-48F1-9A6C-44FBCD989953}"/>
                  </a:ext>
                </a:extLst>
              </p:cNvPr>
              <p:cNvSpPr/>
              <p:nvPr/>
            </p:nvSpPr>
            <p:spPr>
              <a:xfrm>
                <a:off x="405690" y="2848282"/>
                <a:ext cx="8355578" cy="363747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sl-SI" sz="2400" dirty="0"/>
                  <a:t>Os simetrije razpolavlja osnovnici </a:t>
                </a:r>
                <a14:m>
                  <m:oMath xmlns:m="http://schemas.openxmlformats.org/officeDocument/2006/math">
                    <m:r>
                      <a:rPr lang="sl-SI" sz="2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l-SI" sz="2400" dirty="0"/>
                  <a:t> in </a:t>
                </a:r>
                <a14:m>
                  <m:oMath xmlns:m="http://schemas.openxmlformats.org/officeDocument/2006/math">
                    <m:r>
                      <a:rPr lang="sl-SI" sz="24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sl-SI" sz="2400" dirty="0"/>
                  <a:t>.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sl-SI" sz="2400" dirty="0"/>
                  <a:t>Osnovnici a in c sta vzporedni.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sl-SI" sz="2400" dirty="0"/>
                  <a:t>Kraka b in d sta enako dolga (skladna).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sl-SI" sz="2400" dirty="0"/>
                  <a:t>Kota </a:t>
                </a:r>
                <a14:m>
                  <m:oMath xmlns:m="http://schemas.openxmlformats.org/officeDocument/2006/math">
                    <m:r>
                      <a:rPr lang="sl-SI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sl-SI" sz="2400" dirty="0"/>
                  <a:t> in </a:t>
                </a:r>
                <a14:m>
                  <m:oMath xmlns:m="http://schemas.openxmlformats.org/officeDocument/2006/math">
                    <m:r>
                      <a:rPr lang="sl-SI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sl-SI" sz="2400" dirty="0"/>
                  <a:t> sta enako velika (skladna).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sl-SI" sz="2400" dirty="0"/>
                  <a:t>Kota </a:t>
                </a:r>
                <a14:m>
                  <m:oMath xmlns:m="http://schemas.openxmlformats.org/officeDocument/2006/math">
                    <m:r>
                      <a:rPr lang="sl-SI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sl-SI" sz="2400" dirty="0"/>
                  <a:t> in </a:t>
                </a:r>
                <a14:m>
                  <m:oMath xmlns:m="http://schemas.openxmlformats.org/officeDocument/2006/math">
                    <m:r>
                      <a:rPr lang="sl-SI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sl-SI" sz="2400" dirty="0"/>
                  <a:t> sta enako velika (skladna).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sl-SI" sz="2400" dirty="0"/>
                  <a:t>Diagonali sta enako dolgi (skladni).</a:t>
                </a:r>
              </a:p>
              <a:p>
                <a:pPr marL="342900" indent="-342900" algn="ctr">
                  <a:buAutoNum type="arabicPeriod"/>
                </a:pPr>
                <a:endParaRPr lang="sl-SI" dirty="0"/>
              </a:p>
            </p:txBody>
          </p:sp>
        </mc:Choice>
        <mc:Fallback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79DEA267-BB37-48F1-9A6C-44FBCD9899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90" y="2848282"/>
                <a:ext cx="8355578" cy="363747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6" name="Content Placeholder 4">
            <a:extLst>
              <a:ext uri="{FF2B5EF4-FFF2-40B4-BE49-F238E27FC236}">
                <a16:creationId xmlns:a16="http://schemas.microsoft.com/office/drawing/2014/main" id="{05684381-4CF4-4BA7-A478-F78B836778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23033" y="324677"/>
            <a:ext cx="3067049" cy="23601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1FEE2C-961B-4810-8AB8-F137D12EA0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7023" y="3472161"/>
            <a:ext cx="1031374" cy="42411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98BF4E9-277F-4B33-B4F5-B996217B0E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6835" y="3972391"/>
            <a:ext cx="1048372" cy="43682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FAD32DC-9744-4204-BD10-BB36F4E9B5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52591" y="5725527"/>
            <a:ext cx="1035806" cy="50571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2A9E467-C5F4-405E-8A32-AD099785FB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2324" y="4491208"/>
            <a:ext cx="1026073" cy="50096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583C908-C4F7-47B1-A204-E27A25D793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46835" y="5076968"/>
            <a:ext cx="1056560" cy="48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6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6931B-B239-42CA-A175-FB78D9545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Domača naloga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595A5-C6EE-40BD-9D5E-1AAC4602E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Učbenik, str. </a:t>
            </a:r>
          </a:p>
        </p:txBody>
      </p:sp>
    </p:spTree>
    <p:extLst>
      <p:ext uri="{BB962C8B-B14F-4D97-AF65-F5344CB8AC3E}">
        <p14:creationId xmlns:p14="http://schemas.microsoft.com/office/powerpoint/2010/main" val="25195176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170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Atlas</vt:lpstr>
      <vt:lpstr>PONOVIMO</vt:lpstr>
      <vt:lpstr>PRAVILNO!</vt:lpstr>
      <vt:lpstr>NE BO DRŽALO!</vt:lpstr>
      <vt:lpstr>ENAKOKRAKI TRAPEZ</vt:lpstr>
      <vt:lpstr>Kakšna je razlika med splošnim in enakokrakim trapezom?</vt:lpstr>
      <vt:lpstr>PowerPoint Presentation</vt:lpstr>
      <vt:lpstr>LASTNOSTI  ENAKOKRAKEGA TRAPEZA</vt:lpstr>
      <vt:lpstr>Domača naloga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PONOVIMO</dc:title>
  <dc:creator>Marijana Fidel</dc:creator>
  <cp:lastModifiedBy>Marijana Fidel</cp:lastModifiedBy>
  <cp:revision>4</cp:revision>
  <dcterms:created xsi:type="dcterms:W3CDTF">2020-05-24T20:34:46Z</dcterms:created>
  <dcterms:modified xsi:type="dcterms:W3CDTF">2020-05-25T05:07:15Z</dcterms:modified>
</cp:coreProperties>
</file>