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1" r:id="rId3"/>
    <p:sldId id="282" r:id="rId4"/>
    <p:sldId id="289" r:id="rId5"/>
    <p:sldId id="288" r:id="rId6"/>
    <p:sldId id="283" r:id="rId7"/>
    <p:sldId id="290" r:id="rId8"/>
    <p:sldId id="291" r:id="rId9"/>
    <p:sldId id="292" r:id="rId10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33"/>
    <a:srgbClr val="CC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>
      <p:cViewPr>
        <p:scale>
          <a:sx n="150" d="100"/>
          <a:sy n="150" d="100"/>
        </p:scale>
        <p:origin x="67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3E81ED-DB0B-4A5C-B8AE-740F6ABE3B66}" type="datetime1">
              <a:rPr lang="sl-SI" altLang="sl-SI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D588A3-C881-4E33-B371-DDF40D93EAB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661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95448F-85D7-494C-ADF0-B51E600390CB}" type="datetime1">
              <a:rPr lang="sl-SI" altLang="sl-SI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/>
              <a:t>Kliknite, če želite urediti sloge besedila matrice</a:t>
            </a:r>
          </a:p>
          <a:p>
            <a:pPr lvl="1"/>
            <a:r>
              <a:rPr lang="sl-SI" altLang="sl-SI" noProof="0"/>
              <a:t>Druga raven</a:t>
            </a:r>
          </a:p>
          <a:p>
            <a:pPr lvl="2"/>
            <a:r>
              <a:rPr lang="sl-SI" altLang="sl-SI" noProof="0"/>
              <a:t>Tretja raven</a:t>
            </a:r>
          </a:p>
          <a:p>
            <a:pPr lvl="3"/>
            <a:r>
              <a:rPr lang="sl-SI" altLang="sl-SI" noProof="0"/>
              <a:t>Četrta raven</a:t>
            </a:r>
          </a:p>
          <a:p>
            <a:pPr lvl="4"/>
            <a:r>
              <a:rPr lang="sl-SI" altLang="sl-SI" noProof="0"/>
              <a:t>Peta raven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295CC3-0B99-43D3-B05E-0987F127C6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5305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45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595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885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251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3287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1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682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922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761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378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049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3CE00E-5501-48BE-89AE-110DF6CDD126}" type="datetime1">
              <a:rPr lang="sl-SI" altLang="sl-SI" smtClean="0"/>
              <a:pPr>
                <a:defRPr/>
              </a:pPr>
              <a:t>13. 03. 2020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050E941-3E47-427C-B929-C4C8000BCDDB}" type="slidenum">
              <a:rPr lang="sl-SI" altLang="sl-SI" smtClean="0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395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3588" y="0"/>
            <a:ext cx="8136904" cy="1609344"/>
          </a:xfrm>
        </p:spPr>
        <p:txBody>
          <a:bodyPr>
            <a:normAutofit/>
          </a:bodyPr>
          <a:lstStyle/>
          <a:p>
            <a:r>
              <a:rPr lang="sl-SI" sz="4700" b="1" dirty="0">
                <a:solidFill>
                  <a:srgbClr val="CC6600"/>
                </a:solidFill>
              </a:rPr>
              <a:t>LES V VSAKDANJEM ŽIVLJENJU</a:t>
            </a:r>
            <a:endParaRPr lang="sl-SI" sz="47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412776"/>
            <a:ext cx="7128792" cy="4745102"/>
          </a:xfr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F42B14F9-F221-4157-B7AC-846139DE7F21}"/>
              </a:ext>
            </a:extLst>
          </p:cNvPr>
          <p:cNvSpPr txBox="1">
            <a:spLocks/>
          </p:cNvSpPr>
          <p:nvPr/>
        </p:nvSpPr>
        <p:spPr>
          <a:xfrm>
            <a:off x="7074278" y="6093296"/>
            <a:ext cx="15121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b="1" dirty="0">
                <a:solidFill>
                  <a:srgbClr val="CC6600"/>
                </a:solidFill>
              </a:rPr>
              <a:t>6. razred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7474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88311"/>
            <a:ext cx="7859630" cy="1303867"/>
          </a:xfrm>
        </p:spPr>
        <p:txBody>
          <a:bodyPr>
            <a:noAutofit/>
          </a:bodyPr>
          <a:lstStyle/>
          <a:p>
            <a:r>
              <a:rPr lang="sl-SI" sz="3500" b="1" dirty="0">
                <a:solidFill>
                  <a:srgbClr val="CC6600"/>
                </a:solidFill>
              </a:rPr>
              <a:t>LES V VSAKDANJEM ŽIVLJENJU</a:t>
            </a:r>
          </a:p>
        </p:txBody>
      </p:sp>
      <p:pic>
        <p:nvPicPr>
          <p:cNvPr id="2054" name="Picture 6" descr="Rezultat iskanja slik za orodje iz kamna in lesa kamena dob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1" y="1865488"/>
            <a:ext cx="2000568" cy="36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820643" y="1307512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Les je že od nekdaj pomemben material.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48723" y="5548590"/>
            <a:ext cx="2324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dirty="0"/>
              <a:t>Človek je že v kameni dobi izdeloval </a:t>
            </a:r>
            <a:r>
              <a:rPr lang="sl-SI" sz="1600" b="1" dirty="0"/>
              <a:t>orodje iz kamna in lesa.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701622" y="217400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dirty="0"/>
              <a:t>Mostiščarji so v bakreni dobi izdelovali </a:t>
            </a:r>
            <a:r>
              <a:rPr lang="sl-SI" b="1" dirty="0"/>
              <a:t>lesena bivališča </a:t>
            </a:r>
            <a:r>
              <a:rPr lang="sl-SI" dirty="0"/>
              <a:t>na kolih.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/>
          <a:stretch/>
        </p:blipFill>
        <p:spPr>
          <a:xfrm>
            <a:off x="3635896" y="2870121"/>
            <a:ext cx="5326911" cy="3116294"/>
          </a:xfrm>
          <a:prstGeom prst="rect">
            <a:avLst/>
          </a:prstGeom>
        </p:spPr>
      </p:pic>
      <p:sp>
        <p:nvSpPr>
          <p:cNvPr id="11" name="Oblak 10"/>
          <p:cNvSpPr/>
          <p:nvPr/>
        </p:nvSpPr>
        <p:spPr>
          <a:xfrm>
            <a:off x="7020272" y="188640"/>
            <a:ext cx="2026982" cy="1008112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PREBERI.</a:t>
            </a:r>
          </a:p>
        </p:txBody>
      </p:sp>
    </p:spTree>
    <p:extLst>
      <p:ext uri="{BB962C8B-B14F-4D97-AF65-F5344CB8AC3E}">
        <p14:creationId xmlns:p14="http://schemas.microsoft.com/office/powerpoint/2010/main" val="39473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k 4"/>
          <p:cNvSpPr/>
          <p:nvPr/>
        </p:nvSpPr>
        <p:spPr>
          <a:xfrm>
            <a:off x="7313288" y="2096880"/>
            <a:ext cx="1666942" cy="79208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PREBERI.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42185" y="308612"/>
            <a:ext cx="785963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500" b="1" dirty="0">
                <a:solidFill>
                  <a:srgbClr val="CC6600"/>
                </a:solidFill>
              </a:rPr>
              <a:t>NAJSTAREJŠE LESENO KOLO NA SVETU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827584" y="1450984"/>
            <a:ext cx="6994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Leta 2002 so v vasi Stara Gmajna pri Vrhniki odkrili </a:t>
            </a:r>
            <a:r>
              <a:rPr lang="sl-SI" sz="2000" b="1" dirty="0">
                <a:solidFill>
                  <a:srgbClr val="FF9933"/>
                </a:solidFill>
              </a:rPr>
              <a:t>najstarejše leseno kolo na svetu.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Staro naj bi bilo </a:t>
            </a:r>
            <a:r>
              <a:rPr lang="sl-SI" sz="2000" b="1" dirty="0">
                <a:solidFill>
                  <a:srgbClr val="FF9933"/>
                </a:solidFill>
              </a:rPr>
              <a:t>5200 let</a:t>
            </a:r>
            <a:r>
              <a:rPr lang="sl-SI" sz="2000" b="1" dirty="0"/>
              <a:t>.</a:t>
            </a:r>
          </a:p>
          <a:p>
            <a:endParaRPr lang="sl-SI" dirty="0"/>
          </a:p>
        </p:txBody>
      </p:sp>
      <p:pic>
        <p:nvPicPr>
          <p:cNvPr id="11" name="Označba mesta vsebine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72" y="3140968"/>
            <a:ext cx="4720945" cy="3369575"/>
          </a:xfrm>
        </p:spPr>
      </p:pic>
    </p:spTree>
    <p:extLst>
      <p:ext uri="{BB962C8B-B14F-4D97-AF65-F5344CB8AC3E}">
        <p14:creationId xmlns:p14="http://schemas.microsoft.com/office/powerpoint/2010/main" val="252826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k 4"/>
          <p:cNvSpPr/>
          <p:nvPr/>
        </p:nvSpPr>
        <p:spPr>
          <a:xfrm>
            <a:off x="7380312" y="188640"/>
            <a:ext cx="1666942" cy="79208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PREBERI.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0130" y="196038"/>
            <a:ext cx="785963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500" b="1" dirty="0">
                <a:solidFill>
                  <a:srgbClr val="CC6600"/>
                </a:solidFill>
              </a:rPr>
              <a:t>Slovenija – gozdnata dežela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58155" y="1442356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Slovenija spada med </a:t>
            </a:r>
            <a:r>
              <a:rPr lang="sl-SI" sz="2000" b="1" dirty="0"/>
              <a:t>najbolj gozdnate </a:t>
            </a:r>
            <a:r>
              <a:rPr lang="sl-SI" sz="2000" dirty="0"/>
              <a:t>države Evropske unije.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Skoraj </a:t>
            </a:r>
            <a:r>
              <a:rPr lang="sl-SI" sz="2000" b="1" dirty="0"/>
              <a:t>60 % </a:t>
            </a:r>
            <a:r>
              <a:rPr lang="sl-SI" sz="2000" dirty="0"/>
              <a:t>naše države je prekrite z gozdovi.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000" dirty="0"/>
              <a:t>V Sloveniji so najpogostejši </a:t>
            </a:r>
            <a:r>
              <a:rPr lang="sl-SI" sz="2000" b="1" dirty="0"/>
              <a:t>bukovi in hrastovi </a:t>
            </a:r>
            <a:r>
              <a:rPr lang="sl-SI" sz="2000" dirty="0"/>
              <a:t>gozdovi, od iglavcev prevladujejo </a:t>
            </a:r>
            <a:r>
              <a:rPr lang="sl-SI" sz="2000" b="1" dirty="0"/>
              <a:t>smreka, jelka, bor in macesen</a:t>
            </a:r>
            <a:r>
              <a:rPr lang="sl-SI" sz="2000" dirty="0"/>
              <a:t>.</a:t>
            </a:r>
          </a:p>
          <a:p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3" y="3787095"/>
            <a:ext cx="7772400" cy="2882265"/>
          </a:xfrm>
        </p:spPr>
      </p:pic>
    </p:spTree>
    <p:extLst>
      <p:ext uri="{BB962C8B-B14F-4D97-AF65-F5344CB8AC3E}">
        <p14:creationId xmlns:p14="http://schemas.microsoft.com/office/powerpoint/2010/main" val="372823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7" t="7227" r="7460" b="14815"/>
          <a:stretch/>
        </p:blipFill>
        <p:spPr bwMode="auto">
          <a:xfrm>
            <a:off x="251520" y="404664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lak 4"/>
          <p:cNvSpPr/>
          <p:nvPr/>
        </p:nvSpPr>
        <p:spPr>
          <a:xfrm>
            <a:off x="7380312" y="188640"/>
            <a:ext cx="1666942" cy="79208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Oglej si sliko.</a:t>
            </a:r>
          </a:p>
        </p:txBody>
      </p:sp>
    </p:spTree>
    <p:extLst>
      <p:ext uri="{BB962C8B-B14F-4D97-AF65-F5344CB8AC3E}">
        <p14:creationId xmlns:p14="http://schemas.microsoft.com/office/powerpoint/2010/main" val="199481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5800" y="453603"/>
            <a:ext cx="6694512" cy="1160023"/>
          </a:xfrm>
          <a:solidFill>
            <a:srgbClr val="92D050"/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l-SI" b="1" dirty="0"/>
              <a:t>Gozd </a:t>
            </a:r>
            <a:r>
              <a:rPr lang="sl-SI" dirty="0"/>
              <a:t>je </a:t>
            </a:r>
            <a:r>
              <a:rPr lang="sl-SI" b="1" dirty="0"/>
              <a:t>naravna življenjska skupnost</a:t>
            </a:r>
            <a:r>
              <a:rPr lang="sl-SI" dirty="0"/>
              <a:t>, ki povezuje rastline in živali ter ima velik vpliv na življenje človeka.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2DA4695D-9AD1-4ECA-840B-9A825AB3BD73}"/>
              </a:ext>
            </a:extLst>
          </p:cNvPr>
          <p:cNvSpPr txBox="1">
            <a:spLocks/>
          </p:cNvSpPr>
          <p:nvPr/>
        </p:nvSpPr>
        <p:spPr>
          <a:xfrm>
            <a:off x="-1980728" y="1418753"/>
            <a:ext cx="7859630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500" b="1" dirty="0">
                <a:solidFill>
                  <a:srgbClr val="00B050"/>
                </a:solidFill>
              </a:rPr>
              <a:t>Pomen gozda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C4D328-E523-4FBE-8D79-6124B8AB9DD9}"/>
              </a:ext>
            </a:extLst>
          </p:cNvPr>
          <p:cNvSpPr/>
          <p:nvPr/>
        </p:nvSpPr>
        <p:spPr>
          <a:xfrm>
            <a:off x="616024" y="2492896"/>
            <a:ext cx="5540152" cy="38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l-SI" b="1" u="sng" dirty="0"/>
              <a:t>GOSPODARSKI: </a:t>
            </a:r>
            <a:r>
              <a:rPr lang="sl-SI" dirty="0"/>
              <a:t>Iz gozda pridobivamo les.                                       Gozdarstvo in lesarstvo nudita delovna mesta.</a:t>
            </a:r>
            <a:endParaRPr lang="sl-SI" b="1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l-SI" b="1" u="sng" dirty="0"/>
              <a:t>OKOLJSKI: </a:t>
            </a:r>
            <a:r>
              <a:rPr lang="sl-SI" dirty="0"/>
              <a:t>Zadržuje padavinske vode. Drevesa preprečujejo erozijo tal. Skrbi za čist zrak.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sl-SI" b="1" u="sng" dirty="0"/>
              <a:t>PREHRAMBENI: </a:t>
            </a:r>
            <a:r>
              <a:rPr lang="sl-SI" dirty="0"/>
              <a:t>Gozd je vir hrane (gobe, kostanj, čemaž, gozdni sadeži).</a:t>
            </a:r>
            <a:endParaRPr lang="sl-SI" b="1" dirty="0"/>
          </a:p>
        </p:txBody>
      </p:sp>
      <p:pic>
        <p:nvPicPr>
          <p:cNvPr id="2050" name="Picture 2" descr="Rezultat iskanja slik za lesarstvo">
            <a:extLst>
              <a:ext uri="{FF2B5EF4-FFF2-40B4-BE49-F238E27FC236}">
                <a16:creationId xmlns:a16="http://schemas.microsoft.com/office/drawing/2014/main" id="{CD0FFCFC-2E6D-4C1E-85CA-77EAA092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57" y="2101361"/>
            <a:ext cx="2688846" cy="17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gobe kostanj gozdni sadeži">
            <a:extLst>
              <a:ext uri="{FF2B5EF4-FFF2-40B4-BE49-F238E27FC236}">
                <a16:creationId xmlns:a16="http://schemas.microsoft.com/office/drawing/2014/main" id="{5877A46C-0CFE-47B6-BD4D-5C5E9014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952562"/>
            <a:ext cx="2705026" cy="22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lak 4">
            <a:extLst>
              <a:ext uri="{FF2B5EF4-FFF2-40B4-BE49-F238E27FC236}">
                <a16:creationId xmlns:a16="http://schemas.microsoft.com/office/drawing/2014/main" id="{A5FD9707-152E-49DF-93F8-C843932C2F09}"/>
              </a:ext>
            </a:extLst>
          </p:cNvPr>
          <p:cNvSpPr/>
          <p:nvPr/>
        </p:nvSpPr>
        <p:spPr>
          <a:xfrm>
            <a:off x="7229914" y="476672"/>
            <a:ext cx="1666942" cy="79208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PREBERI.</a:t>
            </a:r>
          </a:p>
        </p:txBody>
      </p:sp>
    </p:spTree>
    <p:extLst>
      <p:ext uri="{BB962C8B-B14F-4D97-AF65-F5344CB8AC3E}">
        <p14:creationId xmlns:p14="http://schemas.microsoft.com/office/powerpoint/2010/main" val="220003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57724-4358-4755-948E-B0866833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437" y="178092"/>
            <a:ext cx="3729383" cy="16364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 dirty="0" err="1">
                <a:solidFill>
                  <a:srgbClr val="0070C0"/>
                </a:solidFill>
              </a:rPr>
              <a:t>Najvišje</a:t>
            </a:r>
            <a:r>
              <a:rPr lang="en-US" sz="5000" dirty="0">
                <a:solidFill>
                  <a:srgbClr val="0070C0"/>
                </a:solidFill>
              </a:rPr>
              <a:t> </a:t>
            </a:r>
            <a:r>
              <a:rPr lang="en-US" sz="5000" dirty="0" err="1">
                <a:solidFill>
                  <a:srgbClr val="0070C0"/>
                </a:solidFill>
              </a:rPr>
              <a:t>drevo</a:t>
            </a:r>
            <a:r>
              <a:rPr lang="en-US" sz="5000" dirty="0">
                <a:solidFill>
                  <a:srgbClr val="0070C0"/>
                </a:solidFill>
              </a:rPr>
              <a:t> v </a:t>
            </a:r>
            <a:r>
              <a:rPr lang="en-US" sz="5000" dirty="0" err="1">
                <a:solidFill>
                  <a:srgbClr val="0070C0"/>
                </a:solidFill>
              </a:rPr>
              <a:t>sloveniji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2DB0-3540-43D8-8652-81487B1B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2367762"/>
            <a:ext cx="3528392" cy="15170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500" dirty="0" err="1"/>
              <a:t>Najvišje</a:t>
            </a:r>
            <a:r>
              <a:rPr lang="en-US" sz="2500" dirty="0"/>
              <a:t> </a:t>
            </a:r>
            <a:r>
              <a:rPr lang="en-US" sz="2500" dirty="0" err="1"/>
              <a:t>drevo</a:t>
            </a:r>
            <a:r>
              <a:rPr lang="en-US" sz="2500" dirty="0"/>
              <a:t> v </a:t>
            </a:r>
            <a:r>
              <a:rPr lang="en-US" sz="2500" dirty="0" err="1"/>
              <a:t>Sloveniji</a:t>
            </a:r>
            <a:r>
              <a:rPr lang="en-US" sz="2500" dirty="0"/>
              <a:t> je </a:t>
            </a:r>
            <a:r>
              <a:rPr lang="en-US" sz="2500" b="1" dirty="0"/>
              <a:t>62 </a:t>
            </a:r>
            <a:r>
              <a:rPr lang="en-US" sz="2500" b="1" dirty="0" err="1"/>
              <a:t>metrov</a:t>
            </a:r>
            <a:r>
              <a:rPr lang="en-US" sz="2500" b="1" dirty="0"/>
              <a:t> </a:t>
            </a:r>
            <a:r>
              <a:rPr lang="en-US" sz="2500" b="1" dirty="0" err="1"/>
              <a:t>visoka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rgbClr val="0070C0"/>
                </a:solidFill>
              </a:rPr>
              <a:t>SMREKA </a:t>
            </a:r>
            <a:r>
              <a:rPr lang="sl-SI" sz="2500" b="1" dirty="0">
                <a:solidFill>
                  <a:srgbClr val="0070C0"/>
                </a:solidFill>
              </a:rPr>
              <a:t>  </a:t>
            </a:r>
            <a:r>
              <a:rPr lang="sl-SI" sz="2500" b="1" dirty="0"/>
              <a:t>   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Pohorju</a:t>
            </a:r>
            <a:r>
              <a:rPr lang="en-US" sz="2500" dirty="0"/>
              <a:t>. </a:t>
            </a:r>
          </a:p>
        </p:txBody>
      </p:sp>
      <p:pic>
        <p:nvPicPr>
          <p:cNvPr id="7" name="Picture 6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91A76861-5451-47FC-8B92-B77B001705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32011" b="2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98"/>
            <a:ext cx="4571770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3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39" name="Rectangle 2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57724-4358-4755-948E-B0866833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177" y="65428"/>
            <a:ext cx="2922198" cy="19991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NajDEBELEJŠE</a:t>
            </a:r>
            <a:r>
              <a:rPr lang="en-US" sz="4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4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drevo</a:t>
            </a:r>
            <a:r>
              <a:rPr lang="en-US" sz="4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v </a:t>
            </a:r>
            <a:r>
              <a:rPr lang="en-US" sz="4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sloveniji</a:t>
            </a:r>
            <a:endParaRPr lang="en-US" sz="44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2DB0-3540-43D8-8652-81487B1B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433" y="2337719"/>
            <a:ext cx="2900304" cy="10698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00B050"/>
                </a:solidFill>
              </a:rPr>
              <a:t>NAJEVSKA LIPA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Koroškem</a:t>
            </a:r>
            <a:r>
              <a:rPr lang="en-US" sz="2500" dirty="0"/>
              <a:t>, </a:t>
            </a:r>
            <a:r>
              <a:rPr lang="en-US" sz="2500" dirty="0" err="1"/>
              <a:t>ki</a:t>
            </a:r>
            <a:r>
              <a:rPr lang="en-US" sz="2500" dirty="0"/>
              <a:t> </a:t>
            </a:r>
            <a:r>
              <a:rPr lang="en-US" sz="2500" dirty="0" err="1"/>
              <a:t>ima</a:t>
            </a:r>
            <a:r>
              <a:rPr lang="en-US" sz="2500" dirty="0"/>
              <a:t> </a:t>
            </a:r>
            <a:r>
              <a:rPr lang="en-US" sz="2500" dirty="0" err="1"/>
              <a:t>obseg</a:t>
            </a:r>
            <a:r>
              <a:rPr lang="en-US" sz="2500" dirty="0"/>
              <a:t> </a:t>
            </a:r>
            <a:r>
              <a:rPr lang="en-US" sz="2500" dirty="0" err="1"/>
              <a:t>okrog</a:t>
            </a:r>
            <a:r>
              <a:rPr lang="en-US" sz="2500" dirty="0"/>
              <a:t> </a:t>
            </a:r>
            <a:r>
              <a:rPr lang="sl-SI" sz="2500" dirty="0"/>
              <a:t>       </a:t>
            </a:r>
            <a:r>
              <a:rPr lang="en-US" sz="2500" b="1" dirty="0">
                <a:solidFill>
                  <a:srgbClr val="00B050"/>
                </a:solidFill>
              </a:rPr>
              <a:t>10 </a:t>
            </a:r>
            <a:r>
              <a:rPr lang="en-US" sz="2500" b="1" dirty="0" err="1">
                <a:solidFill>
                  <a:srgbClr val="00B050"/>
                </a:solidFill>
              </a:rPr>
              <a:t>metrov</a:t>
            </a:r>
            <a:r>
              <a:rPr lang="en-US" sz="2500" dirty="0"/>
              <a:t>. </a:t>
            </a:r>
          </a:p>
        </p:txBody>
      </p:sp>
      <p:pic>
        <p:nvPicPr>
          <p:cNvPr id="6" name="Picture 5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7A2591F9-201F-40EE-ADF1-F98637427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 r="21398"/>
          <a:stretch/>
        </p:blipFill>
        <p:spPr>
          <a:xfrm>
            <a:off x="20" y="10"/>
            <a:ext cx="5175811" cy="6857990"/>
          </a:xfrm>
          <a:prstGeom prst="rect">
            <a:avLst/>
          </a:prstGeom>
        </p:spPr>
      </p:pic>
      <p:grpSp>
        <p:nvGrpSpPr>
          <p:cNvPr id="41" name="Group 24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26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59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in a forest&#10;&#10;Description automatically generated">
            <a:extLst>
              <a:ext uri="{FF2B5EF4-FFF2-40B4-BE49-F238E27FC236}">
                <a16:creationId xmlns:a16="http://schemas.microsoft.com/office/drawing/2014/main" id="{362E22CC-7A2A-4271-860E-58EEB5A6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20" y="10"/>
            <a:ext cx="914397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57724-4358-4755-948E-B0866833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2" y="4162031"/>
            <a:ext cx="3407762" cy="1767141"/>
          </a:xfrm>
        </p:spPr>
        <p:txBody>
          <a:bodyPr>
            <a:normAutofit/>
          </a:bodyPr>
          <a:lstStyle/>
          <a:p>
            <a:pPr algn="r"/>
            <a:r>
              <a:rPr lang="sl-SI" sz="3900" dirty="0">
                <a:solidFill>
                  <a:srgbClr val="FF0000"/>
                </a:solidFill>
              </a:rPr>
              <a:t>NajSTAREJŠE drevo v sloveniji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2DB0-3540-43D8-8652-81487B1B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4170410"/>
            <a:ext cx="3796992" cy="176714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200" dirty="0"/>
              <a:t>Najstarejši je </a:t>
            </a:r>
            <a:r>
              <a:rPr lang="sl-SI" sz="2200" b="1" dirty="0">
                <a:solidFill>
                  <a:srgbClr val="FF0000"/>
                </a:solidFill>
              </a:rPr>
              <a:t>MACESEN</a:t>
            </a:r>
            <a:r>
              <a:rPr lang="sl-SI" sz="2200" dirty="0"/>
              <a:t>, ki raste na Gorenjskem in je star med </a:t>
            </a:r>
            <a:r>
              <a:rPr lang="sl-SI" sz="2200" b="1" dirty="0">
                <a:solidFill>
                  <a:srgbClr val="FF0000"/>
                </a:solidFill>
              </a:rPr>
              <a:t>800 in 1000 let</a:t>
            </a:r>
            <a:r>
              <a:rPr lang="sl-SI" sz="2200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20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Vrsta les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les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les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246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Rockwell Extra Bold</vt:lpstr>
      <vt:lpstr>Wingdings</vt:lpstr>
      <vt:lpstr>Vrsta lesa</vt:lpstr>
      <vt:lpstr>LES V VSAKDANJEM ŽIVLJENJU</vt:lpstr>
      <vt:lpstr>LES V VSAKDANJEM ŽIVLJENJU</vt:lpstr>
      <vt:lpstr>PowerPoint Presentation</vt:lpstr>
      <vt:lpstr>PowerPoint Presentation</vt:lpstr>
      <vt:lpstr>PowerPoint Presentation</vt:lpstr>
      <vt:lpstr>PowerPoint Presentation</vt:lpstr>
      <vt:lpstr>Najvišje drevo v sloveniji</vt:lpstr>
      <vt:lpstr>NajDEBELEJŠE drevo v sloveniji</vt:lpstr>
      <vt:lpstr>NajSTAREJŠE drevo v sloveniji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 VSAKDANJEM ŽIVLJENJU</dc:title>
  <dc:creator>Marijana Fidel</dc:creator>
  <cp:lastModifiedBy>Marijana Fidel</cp:lastModifiedBy>
  <cp:revision>2</cp:revision>
  <dcterms:created xsi:type="dcterms:W3CDTF">2020-03-13T18:54:57Z</dcterms:created>
  <dcterms:modified xsi:type="dcterms:W3CDTF">2020-03-13T19:03:22Z</dcterms:modified>
</cp:coreProperties>
</file>