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8" r:id="rId2"/>
    <p:sldId id="275" r:id="rId3"/>
    <p:sldId id="268" r:id="rId4"/>
    <p:sldId id="281" r:id="rId5"/>
    <p:sldId id="269" r:id="rId6"/>
    <p:sldId id="272" r:id="rId7"/>
    <p:sldId id="280" r:id="rId8"/>
    <p:sldId id="274" r:id="rId9"/>
    <p:sldId id="273" r:id="rId10"/>
    <p:sldId id="276" r:id="rId11"/>
    <p:sldId id="277" r:id="rId12"/>
    <p:sldId id="278" r:id="rId13"/>
    <p:sldId id="279" r:id="rId14"/>
  </p:sldIdLst>
  <p:sldSz cx="9144000" cy="6858000" type="screen4x3"/>
  <p:notesSz cx="9996488" cy="686435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2" userDrawn="1">
          <p15:clr>
            <a:srgbClr val="A4A3A4"/>
          </p15:clr>
        </p15:guide>
        <p15:guide id="2" pos="314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ŽivaČebulj" initials="ŽČ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vetel slog 1 – poudarek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8566" autoAdjust="0"/>
  </p:normalViewPr>
  <p:slideViewPr>
    <p:cSldViewPr>
      <p:cViewPr varScale="1">
        <p:scale>
          <a:sx n="110" d="100"/>
          <a:sy n="110" d="100"/>
        </p:scale>
        <p:origin x="17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68" y="-102"/>
      </p:cViewPr>
      <p:guideLst>
        <p:guide orient="horz" pos="2162"/>
        <p:guide pos="3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5662363" y="0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9C715694-08DC-4F1C-8EE3-28E046862F90}" type="datetimeFigureOut">
              <a:rPr lang="sl-SI" smtClean="0"/>
              <a:pPr/>
              <a:t>19. 03. 2020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6519941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662363" y="6519941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921130B9-5FDD-4AA0-94D8-8E5BCE8E2011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33308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5662363" y="0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FBC39A45-F7AF-4F8B-A6E1-663C1DE4833A}" type="datetimeFigureOut">
              <a:rPr lang="sl-SI" smtClean="0"/>
              <a:pPr/>
              <a:t>19. 03. 2020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4350"/>
            <a:ext cx="3433762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999649" y="3260566"/>
            <a:ext cx="7997190" cy="3088958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6519941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5662363" y="6519941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9BFF8882-9C59-4FA0-BE41-5F9727B0563C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0243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19. 03. 2020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19. 03. 2020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19. 03. 2020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19. 03. 2020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19. 03. 2020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19. 03. 2020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19. 03. 2020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19. 03. 2020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19. 03. 2020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19. 03. 2020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19. 03. 2020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19. 03. 2020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6386" r="1564"/>
          <a:stretch/>
        </p:blipFill>
        <p:spPr>
          <a:xfrm>
            <a:off x="216000" y="209227"/>
            <a:ext cx="8712000" cy="6439546"/>
          </a:xfrm>
          <a:prstGeom prst="rect">
            <a:avLst/>
          </a:prstGeom>
          <a:ln w="38100" cap="sq">
            <a:solidFill>
              <a:srgbClr val="FFCB00"/>
            </a:solidFill>
            <a:prstDash val="solid"/>
            <a:miter lim="800000"/>
          </a:ln>
          <a:effectLst/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124744"/>
            <a:ext cx="7704856" cy="1512168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sl-SI" sz="8000" dirty="0"/>
              <a:t> </a:t>
            </a:r>
            <a:r>
              <a:rPr lang="sl-SI" sz="8000" b="1" dirty="0">
                <a:solidFill>
                  <a:srgbClr val="FFCB00"/>
                </a:solidFill>
                <a:latin typeface="+mj-lt"/>
              </a:rPr>
              <a:t>ZGODOVINA</a:t>
            </a:r>
          </a:p>
          <a:p>
            <a:pPr>
              <a:buNone/>
            </a:pPr>
            <a:r>
              <a:rPr lang="sl-SI" sz="8000" b="1" dirty="0">
                <a:solidFill>
                  <a:srgbClr val="FFCB00"/>
                </a:solidFill>
                <a:latin typeface="+mj-lt"/>
              </a:rPr>
              <a:t>ASTRONOMIJE</a:t>
            </a:r>
            <a:endParaRPr lang="sl-SI" sz="8000" b="1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9523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sz="3900" b="1" dirty="0">
                <a:solidFill>
                  <a:srgbClr val="FFC000"/>
                </a:solidFill>
              </a:rPr>
              <a:t>JOHANNES KEPLER </a:t>
            </a:r>
            <a:r>
              <a:rPr lang="sl-SI" dirty="0"/>
              <a:t>(1571-1630) je gibanje planetov opisal s tremi zakoni:</a:t>
            </a:r>
          </a:p>
          <a:p>
            <a:pPr marL="0" indent="0">
              <a:buNone/>
            </a:pPr>
            <a:endParaRPr lang="sl-SI" dirty="0"/>
          </a:p>
          <a:p>
            <a:pPr marL="0" lvl="0" indent="0">
              <a:lnSpc>
                <a:spcPct val="120000"/>
              </a:lnSpc>
              <a:buNone/>
            </a:pPr>
            <a:r>
              <a:rPr lang="sl-SI" b="1" dirty="0"/>
              <a:t>KEPLERJEVI ZAKONI: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sl-SI" dirty="0"/>
              <a:t>Vsak planet se giblje okoli Sonca po </a:t>
            </a:r>
            <a:r>
              <a:rPr lang="sl-SI" b="1" dirty="0">
                <a:solidFill>
                  <a:srgbClr val="00B050"/>
                </a:solidFill>
              </a:rPr>
              <a:t>elipsi</a:t>
            </a:r>
            <a:r>
              <a:rPr lang="sl-SI" dirty="0"/>
              <a:t>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sl-SI" dirty="0"/>
              <a:t>Planet se giblje hitreje, ko je bliže Soncu, in počasneje, ko je od njega bolj oddaljen.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sl-SI" dirty="0"/>
              <a:t>Razmerje kvadrata obhodnega časa in kuba njegove oddaljenosti od Sonca je za vse planete enako.</a:t>
            </a:r>
          </a:p>
          <a:p>
            <a:endParaRPr lang="sl-SI" dirty="0"/>
          </a:p>
        </p:txBody>
      </p:sp>
      <p:pic>
        <p:nvPicPr>
          <p:cNvPr id="3074" name="Picture 2" descr="Rezultat iskanja slik za kep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14030"/>
            <a:ext cx="4625153" cy="254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2254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solidFill>
                  <a:srgbClr val="00B050"/>
                </a:solidFill>
              </a:rPr>
              <a:t>ISAAC NEWTON</a:t>
            </a:r>
          </a:p>
          <a:p>
            <a:r>
              <a:rPr lang="sl-SI" dirty="0"/>
              <a:t>opis in razlaga gibanja planetov (kroženje okrog Sonca) - </a:t>
            </a:r>
            <a:r>
              <a:rPr lang="sl-SI" b="1" dirty="0"/>
              <a:t>gravitacijski zakon</a:t>
            </a:r>
            <a:r>
              <a:rPr lang="sl-SI" dirty="0"/>
              <a:t>.</a:t>
            </a:r>
          </a:p>
        </p:txBody>
      </p:sp>
      <p:pic>
        <p:nvPicPr>
          <p:cNvPr id="11266" name="Picture 2" descr="http://www2.arnes.si/~gljsentvid10/Isaac_Newton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2636912"/>
            <a:ext cx="2029297" cy="270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2.arnes.si/~gljsentvid10/NewtonsLawOfUniversalGravitation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94" y="2303620"/>
            <a:ext cx="4714780" cy="330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6567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ALBERT EINSTEIN </a:t>
            </a:r>
            <a:r>
              <a:rPr lang="sl-SI" dirty="0"/>
              <a:t>(1879-1955)</a:t>
            </a:r>
          </a:p>
          <a:p>
            <a:r>
              <a:rPr lang="sl-SI" dirty="0"/>
              <a:t>Pomemben prispevek k razumevanju vesolja na začetku 20. stoletja je bila </a:t>
            </a:r>
            <a:r>
              <a:rPr lang="sl-SI" b="1" dirty="0">
                <a:solidFill>
                  <a:srgbClr val="FF0000"/>
                </a:solidFill>
              </a:rPr>
              <a:t>relativnostna teorija.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23867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58746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Ameriški astronom </a:t>
            </a:r>
            <a:r>
              <a:rPr lang="sl-SI" b="1" dirty="0"/>
              <a:t>Edwin Hubble: </a:t>
            </a:r>
            <a:r>
              <a:rPr lang="sl-SI" dirty="0"/>
              <a:t>vesolje ni statično (1929).</a:t>
            </a:r>
          </a:p>
          <a:p>
            <a:r>
              <a:rPr lang="sl-SI" dirty="0">
                <a:solidFill>
                  <a:srgbClr val="00B0F0"/>
                </a:solidFill>
              </a:rPr>
              <a:t>Vesolje se širi</a:t>
            </a:r>
            <a:r>
              <a:rPr lang="sl-SI" dirty="0"/>
              <a:t>. Galaksije bežijo stran druga od druge.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755576" y="764704"/>
            <a:ext cx="3507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000" b="1" dirty="0">
                <a:solidFill>
                  <a:srgbClr val="0070C0"/>
                </a:solidFill>
              </a:rPr>
              <a:t>EDWIN HUBBLE</a:t>
            </a:r>
          </a:p>
        </p:txBody>
      </p:sp>
      <p:pic>
        <p:nvPicPr>
          <p:cNvPr id="4098" name="Picture 2" descr="Rezultat iskanja slik za edwin hub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68712"/>
            <a:ext cx="2857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19333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ZGODOVINSKI RAZVOJ ASTRONOMIJE</a:t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b="1" dirty="0"/>
              <a:t>Zmote o Zemlji:</a:t>
            </a:r>
          </a:p>
          <a:p>
            <a:pPr lvl="0"/>
            <a:r>
              <a:rPr lang="sl-SI" b="1" i="1" dirty="0"/>
              <a:t>Indijci</a:t>
            </a:r>
            <a:r>
              <a:rPr lang="sl-SI" dirty="0"/>
              <a:t> so mislili, da je Zemlja ploščata in da stoji na dvanajstih velikanskih stebrih.</a:t>
            </a:r>
          </a:p>
          <a:p>
            <a:pPr lvl="0"/>
            <a:r>
              <a:rPr lang="sl-SI" b="1" i="1" dirty="0"/>
              <a:t>Egipčani</a:t>
            </a:r>
            <a:r>
              <a:rPr lang="sl-SI" b="1" dirty="0"/>
              <a:t> </a:t>
            </a:r>
            <a:r>
              <a:rPr lang="sl-SI" dirty="0"/>
              <a:t>so o Zemlji menili, da je ravna ploščad, ki ima obliko pravokotne škatle. </a:t>
            </a:r>
          </a:p>
          <a:p>
            <a:pPr lvl="0"/>
            <a:r>
              <a:rPr lang="sl-SI" b="1" i="1" dirty="0"/>
              <a:t>Hindujci </a:t>
            </a:r>
            <a:r>
              <a:rPr lang="sl-SI" dirty="0"/>
              <a:t>- Zemlja naj bi bila na hrbtih štirih slonov. Sloni naj bi stali na vrhu želve, ta pa še na kači. Plavala naj bi po površju oceana.</a:t>
            </a:r>
          </a:p>
          <a:p>
            <a:pPr lvl="0"/>
            <a:r>
              <a:rPr lang="sl-SI" b="1" i="1" dirty="0"/>
              <a:t>Indijanci</a:t>
            </a:r>
            <a:r>
              <a:rPr lang="sl-SI" b="1" dirty="0"/>
              <a:t> </a:t>
            </a:r>
            <a:r>
              <a:rPr lang="sl-SI" dirty="0"/>
              <a:t>- vsako četrtino Zemlje je ponazarjala mavrica, sveta gora in sveta oseba.</a:t>
            </a:r>
          </a:p>
          <a:p>
            <a:pPr lvl="0"/>
            <a:r>
              <a:rPr lang="sl-SI" dirty="0"/>
              <a:t>Zemlja </a:t>
            </a:r>
            <a:r>
              <a:rPr lang="sl-SI" b="1" i="1" dirty="0"/>
              <a:t>Majev</a:t>
            </a:r>
            <a:r>
              <a:rPr lang="sl-SI" dirty="0"/>
              <a:t> je ležala na veliki piramidi, ki je ležala na krokodilu v kozmičnem morju.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2816521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00B050"/>
                </a:solidFill>
              </a:rPr>
              <a:t>Pomembne osebe v razvoju astronomije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/>
          <a:lstStyle/>
          <a:p>
            <a:pPr marL="0" indent="0">
              <a:buNone/>
            </a:pPr>
            <a:r>
              <a:rPr lang="sl-SI" sz="4500" b="1" dirty="0">
                <a:solidFill>
                  <a:srgbClr val="0070C0"/>
                </a:solidFill>
              </a:rPr>
              <a:t>KLAVDIJ PTOLEMAJ </a:t>
            </a:r>
          </a:p>
          <a:p>
            <a:pPr marL="0" indent="0">
              <a:buNone/>
            </a:pPr>
            <a:endParaRPr lang="sl-SI" b="1" dirty="0">
              <a:solidFill>
                <a:srgbClr val="0070C0"/>
              </a:solidFill>
            </a:endParaRPr>
          </a:p>
          <a:p>
            <a:r>
              <a:rPr lang="sl-SI" dirty="0"/>
              <a:t>Živel 100-170 n. š.</a:t>
            </a:r>
          </a:p>
          <a:p>
            <a:r>
              <a:rPr lang="sl-SI" dirty="0"/>
              <a:t>egipčanski astronom,</a:t>
            </a:r>
          </a:p>
          <a:p>
            <a:r>
              <a:rPr lang="sl-SI" dirty="0"/>
              <a:t>zagovarjal je </a:t>
            </a:r>
            <a:r>
              <a:rPr lang="sl-SI" dirty="0">
                <a:solidFill>
                  <a:srgbClr val="7030A0"/>
                </a:solidFill>
              </a:rPr>
              <a:t>geocentrični model </a:t>
            </a:r>
            <a:r>
              <a:rPr lang="sl-SI" dirty="0"/>
              <a:t>Osončja.</a:t>
            </a:r>
          </a:p>
        </p:txBody>
      </p:sp>
      <p:pic>
        <p:nvPicPr>
          <p:cNvPr id="1026" name="Picture 2" descr="Rezultat iskanja slik za ptolema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48442"/>
            <a:ext cx="2857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7416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DA2B71D6-0719-46C0-AE98-AECE27F8B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570038"/>
            <a:ext cx="8352928" cy="5068722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B545D8A7-D610-43A0-A7DE-0359A7ACB8CE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300" b="1" dirty="0">
                <a:solidFill>
                  <a:srgbClr val="0070C0"/>
                </a:solidFill>
              </a:rPr>
              <a:t>GEOCENTRIČNI SISTEM OSONČJA</a:t>
            </a:r>
            <a:br>
              <a:rPr lang="sl-SI" b="1" dirty="0">
                <a:solidFill>
                  <a:srgbClr val="0070C0"/>
                </a:solidFill>
              </a:rPr>
            </a:br>
            <a:r>
              <a:rPr lang="sl-SI" sz="2000" b="1" dirty="0">
                <a:solidFill>
                  <a:srgbClr val="0070C0"/>
                </a:solidFill>
              </a:rPr>
              <a:t>(PTOLEMAJ)</a:t>
            </a:r>
          </a:p>
        </p:txBody>
      </p:sp>
    </p:spTree>
    <p:extLst>
      <p:ext uri="{BB962C8B-B14F-4D97-AF65-F5344CB8AC3E}">
        <p14:creationId xmlns:p14="http://schemas.microsoft.com/office/powerpoint/2010/main" val="30171268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0070C0"/>
                </a:solidFill>
              </a:rPr>
              <a:t>GEOCENTRIČNI MODEL OSONČJA</a:t>
            </a:r>
            <a:br>
              <a:rPr lang="sl-SI" b="1" dirty="0">
                <a:solidFill>
                  <a:srgbClr val="0070C0"/>
                </a:solidFill>
              </a:rPr>
            </a:br>
            <a:r>
              <a:rPr lang="sl-SI" sz="3300" b="1" dirty="0">
                <a:solidFill>
                  <a:srgbClr val="0070C0"/>
                </a:solidFill>
              </a:rPr>
              <a:t>(PTOLEMAJ)</a:t>
            </a:r>
            <a:br>
              <a:rPr lang="sl-SI" b="1" dirty="0">
                <a:solidFill>
                  <a:srgbClr val="0070C0"/>
                </a:solidFill>
              </a:rPr>
            </a:br>
            <a:endParaRPr lang="sl-SI" b="1" dirty="0">
              <a:solidFill>
                <a:srgbClr val="0070C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Zemlja je središče vesolja.</a:t>
            </a:r>
          </a:p>
          <a:p>
            <a:r>
              <a:rPr lang="sl-SI" dirty="0"/>
              <a:t>Je model Osončja, v katerem je gravitacijsko središče Zemlja. Ostala telesa krožijo okoli nje. </a:t>
            </a:r>
          </a:p>
          <a:p>
            <a:endParaRPr lang="sl-SI" dirty="0"/>
          </a:p>
        </p:txBody>
      </p:sp>
      <p:pic>
        <p:nvPicPr>
          <p:cNvPr id="4" name="Slika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436"/>
            <a:ext cx="3384376" cy="29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729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5536" y="548680"/>
            <a:ext cx="5410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4500" b="1" dirty="0">
                <a:solidFill>
                  <a:schemeClr val="accent6">
                    <a:lumMod val="75000"/>
                  </a:schemeClr>
                </a:solidFill>
              </a:rPr>
              <a:t>NIKOLAJ KOPERNIK</a:t>
            </a:r>
          </a:p>
          <a:p>
            <a:pPr marL="0" indent="0">
              <a:buNone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(1473 – 1543)</a:t>
            </a:r>
          </a:p>
          <a:p>
            <a:pPr marL="0" indent="0">
              <a:buNone/>
            </a:pPr>
            <a:endParaRPr lang="sl-SI" dirty="0">
              <a:solidFill>
                <a:srgbClr val="0070C0"/>
              </a:solidFill>
            </a:endParaRPr>
          </a:p>
          <a:p>
            <a:r>
              <a:rPr lang="sl-SI" dirty="0"/>
              <a:t>poljski astronom,</a:t>
            </a:r>
          </a:p>
          <a:p>
            <a:r>
              <a:rPr lang="sl-SI" dirty="0"/>
              <a:t>postavil je </a:t>
            </a:r>
            <a:r>
              <a:rPr lang="sl-SI" b="1" dirty="0">
                <a:solidFill>
                  <a:srgbClr val="FFC000"/>
                </a:solidFill>
              </a:rPr>
              <a:t>heliocentrični sistem.</a:t>
            </a:r>
          </a:p>
          <a:p>
            <a:pPr marL="0" indent="0">
              <a:buNone/>
            </a:pPr>
            <a:endParaRPr lang="sl-SI" sz="45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l-SI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Rezultat iskanja slik za nikolaj koper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339201" cy="389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40563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826ED011-5183-4ADB-9C62-361182BE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l-SI" sz="3300" b="1" dirty="0">
                <a:solidFill>
                  <a:schemeClr val="accent6">
                    <a:lumMod val="75000"/>
                  </a:schemeClr>
                </a:solidFill>
              </a:rPr>
              <a:t>HELIOCENTRIČNI SISTEM OSONČJA</a:t>
            </a:r>
            <a:br>
              <a:rPr lang="sl-SI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sl-SI" sz="2000" b="1" dirty="0">
                <a:solidFill>
                  <a:schemeClr val="accent6">
                    <a:lumMod val="75000"/>
                  </a:schemeClr>
                </a:solidFill>
              </a:rPr>
              <a:t>(KOPERNIK)</a:t>
            </a:r>
          </a:p>
        </p:txBody>
      </p:sp>
      <p:pic>
        <p:nvPicPr>
          <p:cNvPr id="11" name="Označba mesta vsebine 10">
            <a:extLst>
              <a:ext uri="{FF2B5EF4-FFF2-40B4-BE49-F238E27FC236}">
                <a16:creationId xmlns:a16="http://schemas.microsoft.com/office/drawing/2014/main" id="{B0FFF82D-2F16-42B9-88E9-EA3E161C8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73" y="1772816"/>
            <a:ext cx="887565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9837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HELIOCENTRIČNI SISTEM OSONČJA</a:t>
            </a:r>
            <a:br>
              <a:rPr lang="sl-SI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sl-SI" sz="3300" b="1" dirty="0">
                <a:solidFill>
                  <a:schemeClr val="accent6">
                    <a:lumMod val="75000"/>
                  </a:schemeClr>
                </a:solidFill>
              </a:rPr>
              <a:t>(KOPERNIK)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556792"/>
            <a:ext cx="3394720" cy="2088232"/>
          </a:xfrm>
        </p:spPr>
        <p:txBody>
          <a:bodyPr>
            <a:normAutofit/>
          </a:bodyPr>
          <a:lstStyle/>
          <a:p>
            <a:r>
              <a:rPr lang="sl-SI" b="1" dirty="0"/>
              <a:t>Trdil je, da je </a:t>
            </a:r>
            <a:r>
              <a:rPr lang="sl-SI" b="1" dirty="0">
                <a:solidFill>
                  <a:srgbClr val="C00000"/>
                </a:solidFill>
              </a:rPr>
              <a:t>Sonce</a:t>
            </a:r>
            <a:r>
              <a:rPr lang="sl-SI" b="1" dirty="0"/>
              <a:t> je gravitacijsko </a:t>
            </a:r>
            <a:r>
              <a:rPr lang="sl-SI" b="1" dirty="0">
                <a:solidFill>
                  <a:srgbClr val="C00000"/>
                </a:solidFill>
              </a:rPr>
              <a:t>središče vesolja</a:t>
            </a:r>
            <a:r>
              <a:rPr lang="sl-SI" b="1" dirty="0"/>
              <a:t>.</a:t>
            </a:r>
          </a:p>
          <a:p>
            <a:endParaRPr lang="sl-SI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5422" y="1628800"/>
            <a:ext cx="4752528" cy="481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149084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3528" y="764704"/>
            <a:ext cx="5410944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z="4500" b="1" dirty="0">
                <a:solidFill>
                  <a:srgbClr val="0070C0"/>
                </a:solidFill>
              </a:rPr>
              <a:t>GALILEO GALILEI</a:t>
            </a:r>
          </a:p>
          <a:p>
            <a:pPr marL="0" indent="0">
              <a:buNone/>
            </a:pPr>
            <a:r>
              <a:rPr lang="sl-SI" dirty="0"/>
              <a:t>(1564-1642)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prvi s teleskopom opazoval nebo.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Odkril je štiri Jupitrove lune, opazoval je Venerine mene, Rimsko cesto, supernove in Sončeve pege.</a:t>
            </a:r>
          </a:p>
        </p:txBody>
      </p:sp>
      <p:pic>
        <p:nvPicPr>
          <p:cNvPr id="1026" name="Picture 2" descr="Rezultat iskanja slik za ptolema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3905"/>
            <a:ext cx="2857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zultat iskanja slik za galilei daljnog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01" y="3861048"/>
            <a:ext cx="3358667" cy="254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75925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</TotalTime>
  <Words>340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Officeova tema</vt:lpstr>
      <vt:lpstr>PowerPoint Presentation</vt:lpstr>
      <vt:lpstr>ZGODOVINSKI RAZVOJ ASTRONOMIJE </vt:lpstr>
      <vt:lpstr>Pomembne osebe v razvoju astronomije</vt:lpstr>
      <vt:lpstr>PowerPoint Presentation</vt:lpstr>
      <vt:lpstr>GEOCENTRIČNI MODEL OSONČJA (PTOLEMAJ) </vt:lpstr>
      <vt:lpstr>PowerPoint Presentation</vt:lpstr>
      <vt:lpstr>HELIOCENTRIČNI SISTEM OSONČJA (KOPERNIK)</vt:lpstr>
      <vt:lpstr>HELIOCENTRIČNI SISTEM OSONČJA (KOPERNIK)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OCEANUS</dc:creator>
  <cp:lastModifiedBy>Marijana Fidel</cp:lastModifiedBy>
  <cp:revision>132</cp:revision>
  <cp:lastPrinted>2019-01-10T11:12:15Z</cp:lastPrinted>
  <dcterms:created xsi:type="dcterms:W3CDTF">2015-07-15T17:19:07Z</dcterms:created>
  <dcterms:modified xsi:type="dcterms:W3CDTF">2020-03-19T09:06:37Z</dcterms:modified>
</cp:coreProperties>
</file>