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0" r:id="rId2"/>
  </p:sldMasterIdLst>
  <p:sldIdLst>
    <p:sldId id="256" r:id="rId3"/>
    <p:sldId id="262" r:id="rId4"/>
    <p:sldId id="278" r:id="rId5"/>
    <p:sldId id="274" r:id="rId6"/>
    <p:sldId id="276" r:id="rId7"/>
    <p:sldId id="273" r:id="rId8"/>
    <p:sldId id="275" r:id="rId9"/>
    <p:sldId id="279" r:id="rId10"/>
    <p:sldId id="260" r:id="rId11"/>
    <p:sldId id="259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80" r:id="rId20"/>
    <p:sldId id="270" r:id="rId21"/>
    <p:sldId id="271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AC00"/>
    <a:srgbClr val="FFCC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2E9C8-2A85-4CD9-80D3-8719DD843B88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BCFB52-5938-4D8B-A73F-DF54988BE171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sl-SI" dirty="0"/>
            <a:t>Okoli hiše ali v gozdu naberite vejice in jih narežite.</a:t>
          </a:r>
          <a:endParaRPr lang="en-US" dirty="0"/>
        </a:p>
      </dgm:t>
    </dgm:pt>
    <dgm:pt modelId="{3EC0368D-1DF8-4B8C-85F1-B3D02C9AAC07}" type="parTrans" cxnId="{69231538-9E1F-48AE-8502-882C68307FC8}">
      <dgm:prSet/>
      <dgm:spPr/>
      <dgm:t>
        <a:bodyPr/>
        <a:lstStyle/>
        <a:p>
          <a:endParaRPr lang="en-US"/>
        </a:p>
      </dgm:t>
    </dgm:pt>
    <dgm:pt modelId="{52B09A3C-7C9F-4422-ACF3-DDCA7CB5412A}" type="sibTrans" cxnId="{69231538-9E1F-48AE-8502-882C68307FC8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6F4E3B9-459F-48D0-B3DA-97F12CCBD37C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sl-SI"/>
            <a:t>Če so tanjše, jih lahko prelomite na približno enako dolge konce. </a:t>
          </a:r>
          <a:endParaRPr lang="en-US"/>
        </a:p>
      </dgm:t>
    </dgm:pt>
    <dgm:pt modelId="{D24B79AF-964F-46AE-8F63-9B50FCC4B203}" type="parTrans" cxnId="{4726AA60-94DE-4A9F-AAF4-82AF96FA6821}">
      <dgm:prSet/>
      <dgm:spPr/>
      <dgm:t>
        <a:bodyPr/>
        <a:lstStyle/>
        <a:p>
          <a:endParaRPr lang="en-US"/>
        </a:p>
      </dgm:t>
    </dgm:pt>
    <dgm:pt modelId="{0D390F60-4890-41B2-B96D-5AAA3D0BD326}" type="sibTrans" cxnId="{4726AA60-94DE-4A9F-AAF4-82AF96FA682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64AED6A7-A4F2-4B38-81DF-C7EF972F67E9}">
      <dgm:prSet/>
      <dgm:spPr>
        <a:solidFill>
          <a:srgbClr val="FFFF66">
            <a:alpha val="89804"/>
          </a:srgbClr>
        </a:solidFill>
      </dgm:spPr>
      <dgm:t>
        <a:bodyPr/>
        <a:lstStyle/>
        <a:p>
          <a:r>
            <a:rPr lang="sl-SI" dirty="0"/>
            <a:t>Vejice naj bodo dolge toliko, da prekrijejo višino kozarca.</a:t>
          </a:r>
          <a:endParaRPr lang="en-US" dirty="0"/>
        </a:p>
      </dgm:t>
    </dgm:pt>
    <dgm:pt modelId="{2062BFAD-DF52-4965-9216-1C8B290C9C1F}" type="parTrans" cxnId="{7335F388-2E81-4348-A6A5-1E0985A47042}">
      <dgm:prSet/>
      <dgm:spPr/>
      <dgm:t>
        <a:bodyPr/>
        <a:lstStyle/>
        <a:p>
          <a:endParaRPr lang="en-US"/>
        </a:p>
      </dgm:t>
    </dgm:pt>
    <dgm:pt modelId="{FD1FFDDF-52BA-4B75-ABC0-183B2B858D8F}" type="sibTrans" cxnId="{7335F388-2E81-4348-A6A5-1E0985A47042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96FFB631-0949-48AB-83D9-4F667457D694}" type="pres">
      <dgm:prSet presAssocID="{DC32E9C8-2A85-4CD9-80D3-8719DD843B88}" presName="Name0" presStyleCnt="0">
        <dgm:presLayoutVars>
          <dgm:animLvl val="lvl"/>
          <dgm:resizeHandles val="exact"/>
        </dgm:presLayoutVars>
      </dgm:prSet>
      <dgm:spPr/>
    </dgm:pt>
    <dgm:pt modelId="{660D8D63-1660-4813-9A74-5183C254A09A}" type="pres">
      <dgm:prSet presAssocID="{87BCFB52-5938-4D8B-A73F-DF54988BE171}" presName="compositeNode" presStyleCnt="0">
        <dgm:presLayoutVars>
          <dgm:bulletEnabled val="1"/>
        </dgm:presLayoutVars>
      </dgm:prSet>
      <dgm:spPr/>
    </dgm:pt>
    <dgm:pt modelId="{63BE054D-BCC0-4F12-906B-B3BBADA9AD75}" type="pres">
      <dgm:prSet presAssocID="{87BCFB52-5938-4D8B-A73F-DF54988BE171}" presName="bgRect" presStyleLbl="bgAccFollowNode1" presStyleIdx="0" presStyleCnt="3"/>
      <dgm:spPr/>
    </dgm:pt>
    <dgm:pt modelId="{E326A0FA-70D0-4CE4-8701-E23369AD7AF0}" type="pres">
      <dgm:prSet presAssocID="{52B09A3C-7C9F-4422-ACF3-DDCA7CB5412A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33BDE442-4845-486A-8767-F7F6B66CAF6B}" type="pres">
      <dgm:prSet presAssocID="{87BCFB52-5938-4D8B-A73F-DF54988BE171}" presName="bottomLine" presStyleLbl="alignNode1" presStyleIdx="1" presStyleCnt="6">
        <dgm:presLayoutVars/>
      </dgm:prSet>
      <dgm:spPr/>
    </dgm:pt>
    <dgm:pt modelId="{5D8FE92D-6DF4-4F14-98BB-73DCB0158251}" type="pres">
      <dgm:prSet presAssocID="{87BCFB52-5938-4D8B-A73F-DF54988BE171}" presName="nodeText" presStyleLbl="bgAccFollowNode1" presStyleIdx="0" presStyleCnt="3">
        <dgm:presLayoutVars>
          <dgm:bulletEnabled val="1"/>
        </dgm:presLayoutVars>
      </dgm:prSet>
      <dgm:spPr/>
    </dgm:pt>
    <dgm:pt modelId="{76A68EC6-67CB-402F-AA14-57F5CAA6D86C}" type="pres">
      <dgm:prSet presAssocID="{52B09A3C-7C9F-4422-ACF3-DDCA7CB5412A}" presName="sibTrans" presStyleCnt="0"/>
      <dgm:spPr/>
    </dgm:pt>
    <dgm:pt modelId="{69A8F547-B024-43A5-A3A4-12916B578A58}" type="pres">
      <dgm:prSet presAssocID="{46F4E3B9-459F-48D0-B3DA-97F12CCBD37C}" presName="compositeNode" presStyleCnt="0">
        <dgm:presLayoutVars>
          <dgm:bulletEnabled val="1"/>
        </dgm:presLayoutVars>
      </dgm:prSet>
      <dgm:spPr/>
    </dgm:pt>
    <dgm:pt modelId="{A6222736-E78A-4683-84EE-8804D5EF2BB6}" type="pres">
      <dgm:prSet presAssocID="{46F4E3B9-459F-48D0-B3DA-97F12CCBD37C}" presName="bgRect" presStyleLbl="bgAccFollowNode1" presStyleIdx="1" presStyleCnt="3"/>
      <dgm:spPr/>
    </dgm:pt>
    <dgm:pt modelId="{49495094-3C1E-4B58-B045-622CCF8E8734}" type="pres">
      <dgm:prSet presAssocID="{0D390F60-4890-41B2-B96D-5AAA3D0BD326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682091DC-244A-462B-B1A5-9ABFF4A0FAA4}" type="pres">
      <dgm:prSet presAssocID="{46F4E3B9-459F-48D0-B3DA-97F12CCBD37C}" presName="bottomLine" presStyleLbl="alignNode1" presStyleIdx="3" presStyleCnt="6">
        <dgm:presLayoutVars/>
      </dgm:prSet>
      <dgm:spPr/>
    </dgm:pt>
    <dgm:pt modelId="{2DF5F870-0878-4EC2-9C21-FBE9EE801B9A}" type="pres">
      <dgm:prSet presAssocID="{46F4E3B9-459F-48D0-B3DA-97F12CCBD37C}" presName="nodeText" presStyleLbl="bgAccFollowNode1" presStyleIdx="1" presStyleCnt="3">
        <dgm:presLayoutVars>
          <dgm:bulletEnabled val="1"/>
        </dgm:presLayoutVars>
      </dgm:prSet>
      <dgm:spPr/>
    </dgm:pt>
    <dgm:pt modelId="{90BD3FA6-BEE4-40E4-9739-D9FC36B70665}" type="pres">
      <dgm:prSet presAssocID="{0D390F60-4890-41B2-B96D-5AAA3D0BD326}" presName="sibTrans" presStyleCnt="0"/>
      <dgm:spPr/>
    </dgm:pt>
    <dgm:pt modelId="{BE7A4B05-9CB4-4A1C-B1CD-79E55836F561}" type="pres">
      <dgm:prSet presAssocID="{64AED6A7-A4F2-4B38-81DF-C7EF972F67E9}" presName="compositeNode" presStyleCnt="0">
        <dgm:presLayoutVars>
          <dgm:bulletEnabled val="1"/>
        </dgm:presLayoutVars>
      </dgm:prSet>
      <dgm:spPr/>
    </dgm:pt>
    <dgm:pt modelId="{A5E5DDE2-2CEB-413E-BD20-A41EAC959081}" type="pres">
      <dgm:prSet presAssocID="{64AED6A7-A4F2-4B38-81DF-C7EF972F67E9}" presName="bgRect" presStyleLbl="bgAccFollowNode1" presStyleIdx="2" presStyleCnt="3"/>
      <dgm:spPr/>
    </dgm:pt>
    <dgm:pt modelId="{E73E61EE-6FA4-4203-B628-1B113EBABDF2}" type="pres">
      <dgm:prSet presAssocID="{FD1FFDDF-52BA-4B75-ABC0-183B2B858D8F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09DB1CC4-2AED-4F8B-8A3A-0BF2B9619EF9}" type="pres">
      <dgm:prSet presAssocID="{64AED6A7-A4F2-4B38-81DF-C7EF972F67E9}" presName="bottomLine" presStyleLbl="alignNode1" presStyleIdx="5" presStyleCnt="6">
        <dgm:presLayoutVars/>
      </dgm:prSet>
      <dgm:spPr/>
    </dgm:pt>
    <dgm:pt modelId="{587427A8-3813-45C9-9E89-423DF0F4A4D5}" type="pres">
      <dgm:prSet presAssocID="{64AED6A7-A4F2-4B38-81DF-C7EF972F67E9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1A7CD01F-3D8C-4B50-8B85-0CCAA4DE12B2}" type="presOf" srcId="{64AED6A7-A4F2-4B38-81DF-C7EF972F67E9}" destId="{A5E5DDE2-2CEB-413E-BD20-A41EAC959081}" srcOrd="0" destOrd="0" presId="urn:microsoft.com/office/officeart/2016/7/layout/BasicLinearProcessNumbered"/>
    <dgm:cxn modelId="{5C569C37-7C5D-49DA-A7C4-AF3D220340ED}" type="presOf" srcId="{DC32E9C8-2A85-4CD9-80D3-8719DD843B88}" destId="{96FFB631-0949-48AB-83D9-4F667457D694}" srcOrd="0" destOrd="0" presId="urn:microsoft.com/office/officeart/2016/7/layout/BasicLinearProcessNumbered"/>
    <dgm:cxn modelId="{69231538-9E1F-48AE-8502-882C68307FC8}" srcId="{DC32E9C8-2A85-4CD9-80D3-8719DD843B88}" destId="{87BCFB52-5938-4D8B-A73F-DF54988BE171}" srcOrd="0" destOrd="0" parTransId="{3EC0368D-1DF8-4B8C-85F1-B3D02C9AAC07}" sibTransId="{52B09A3C-7C9F-4422-ACF3-DDCA7CB5412A}"/>
    <dgm:cxn modelId="{525E2C39-75C8-4098-AA8A-12ABF640C6B7}" type="presOf" srcId="{87BCFB52-5938-4D8B-A73F-DF54988BE171}" destId="{5D8FE92D-6DF4-4F14-98BB-73DCB0158251}" srcOrd="1" destOrd="0" presId="urn:microsoft.com/office/officeart/2016/7/layout/BasicLinearProcessNumbered"/>
    <dgm:cxn modelId="{4726AA60-94DE-4A9F-AAF4-82AF96FA6821}" srcId="{DC32E9C8-2A85-4CD9-80D3-8719DD843B88}" destId="{46F4E3B9-459F-48D0-B3DA-97F12CCBD37C}" srcOrd="1" destOrd="0" parTransId="{D24B79AF-964F-46AE-8F63-9B50FCC4B203}" sibTransId="{0D390F60-4890-41B2-B96D-5AAA3D0BD326}"/>
    <dgm:cxn modelId="{2616AF43-A079-47EC-94B3-B54259180D07}" type="presOf" srcId="{46F4E3B9-459F-48D0-B3DA-97F12CCBD37C}" destId="{2DF5F870-0878-4EC2-9C21-FBE9EE801B9A}" srcOrd="1" destOrd="0" presId="urn:microsoft.com/office/officeart/2016/7/layout/BasicLinearProcessNumbered"/>
    <dgm:cxn modelId="{2D477D71-882F-4EDA-9A3B-DE2DF0C01967}" type="presOf" srcId="{FD1FFDDF-52BA-4B75-ABC0-183B2B858D8F}" destId="{E73E61EE-6FA4-4203-B628-1B113EBABDF2}" srcOrd="0" destOrd="0" presId="urn:microsoft.com/office/officeart/2016/7/layout/BasicLinearProcessNumbered"/>
    <dgm:cxn modelId="{CF27DE85-2135-4426-9638-E899CD9ABBD0}" type="presOf" srcId="{87BCFB52-5938-4D8B-A73F-DF54988BE171}" destId="{63BE054D-BCC0-4F12-906B-B3BBADA9AD75}" srcOrd="0" destOrd="0" presId="urn:microsoft.com/office/officeart/2016/7/layout/BasicLinearProcessNumbered"/>
    <dgm:cxn modelId="{7335F388-2E81-4348-A6A5-1E0985A47042}" srcId="{DC32E9C8-2A85-4CD9-80D3-8719DD843B88}" destId="{64AED6A7-A4F2-4B38-81DF-C7EF972F67E9}" srcOrd="2" destOrd="0" parTransId="{2062BFAD-DF52-4965-9216-1C8B290C9C1F}" sibTransId="{FD1FFDDF-52BA-4B75-ABC0-183B2B858D8F}"/>
    <dgm:cxn modelId="{7B150BAF-72BC-4A7B-9CD7-51414C7B9C64}" type="presOf" srcId="{64AED6A7-A4F2-4B38-81DF-C7EF972F67E9}" destId="{587427A8-3813-45C9-9E89-423DF0F4A4D5}" srcOrd="1" destOrd="0" presId="urn:microsoft.com/office/officeart/2016/7/layout/BasicLinearProcessNumbered"/>
    <dgm:cxn modelId="{EDF356C8-1DA4-4652-AC56-72A98C7A42CB}" type="presOf" srcId="{46F4E3B9-459F-48D0-B3DA-97F12CCBD37C}" destId="{A6222736-E78A-4683-84EE-8804D5EF2BB6}" srcOrd="0" destOrd="0" presId="urn:microsoft.com/office/officeart/2016/7/layout/BasicLinearProcessNumbered"/>
    <dgm:cxn modelId="{D88B33F0-02B8-4DC5-ACF3-8D45E4D77A9B}" type="presOf" srcId="{0D390F60-4890-41B2-B96D-5AAA3D0BD326}" destId="{49495094-3C1E-4B58-B045-622CCF8E8734}" srcOrd="0" destOrd="0" presId="urn:microsoft.com/office/officeart/2016/7/layout/BasicLinearProcessNumbered"/>
    <dgm:cxn modelId="{6C5DB1F0-B524-43DD-ADF3-1A360127AEE4}" type="presOf" srcId="{52B09A3C-7C9F-4422-ACF3-DDCA7CB5412A}" destId="{E326A0FA-70D0-4CE4-8701-E23369AD7AF0}" srcOrd="0" destOrd="0" presId="urn:microsoft.com/office/officeart/2016/7/layout/BasicLinearProcessNumbered"/>
    <dgm:cxn modelId="{AD0EE554-9004-41F7-A2F5-75B0E88A8DF8}" type="presParOf" srcId="{96FFB631-0949-48AB-83D9-4F667457D694}" destId="{660D8D63-1660-4813-9A74-5183C254A09A}" srcOrd="0" destOrd="0" presId="urn:microsoft.com/office/officeart/2016/7/layout/BasicLinearProcessNumbered"/>
    <dgm:cxn modelId="{14E53598-B4C6-4AE3-A818-3BDC2E208286}" type="presParOf" srcId="{660D8D63-1660-4813-9A74-5183C254A09A}" destId="{63BE054D-BCC0-4F12-906B-B3BBADA9AD75}" srcOrd="0" destOrd="0" presId="urn:microsoft.com/office/officeart/2016/7/layout/BasicLinearProcessNumbered"/>
    <dgm:cxn modelId="{A5141ED2-5DBB-49BC-A8FA-8C035997C4DF}" type="presParOf" srcId="{660D8D63-1660-4813-9A74-5183C254A09A}" destId="{E326A0FA-70D0-4CE4-8701-E23369AD7AF0}" srcOrd="1" destOrd="0" presId="urn:microsoft.com/office/officeart/2016/7/layout/BasicLinearProcessNumbered"/>
    <dgm:cxn modelId="{D2C3A0E3-0EA2-453A-B509-DEC7FA502DC7}" type="presParOf" srcId="{660D8D63-1660-4813-9A74-5183C254A09A}" destId="{33BDE442-4845-486A-8767-F7F6B66CAF6B}" srcOrd="2" destOrd="0" presId="urn:microsoft.com/office/officeart/2016/7/layout/BasicLinearProcessNumbered"/>
    <dgm:cxn modelId="{54BC59C5-3A84-47F1-A6CD-9A3CF0A81487}" type="presParOf" srcId="{660D8D63-1660-4813-9A74-5183C254A09A}" destId="{5D8FE92D-6DF4-4F14-98BB-73DCB0158251}" srcOrd="3" destOrd="0" presId="urn:microsoft.com/office/officeart/2016/7/layout/BasicLinearProcessNumbered"/>
    <dgm:cxn modelId="{4DCD8106-A05F-4452-A9AC-18A9A243EC9B}" type="presParOf" srcId="{96FFB631-0949-48AB-83D9-4F667457D694}" destId="{76A68EC6-67CB-402F-AA14-57F5CAA6D86C}" srcOrd="1" destOrd="0" presId="urn:microsoft.com/office/officeart/2016/7/layout/BasicLinearProcessNumbered"/>
    <dgm:cxn modelId="{427C7486-6E6D-423E-8EBA-24CCB71A5FB3}" type="presParOf" srcId="{96FFB631-0949-48AB-83D9-4F667457D694}" destId="{69A8F547-B024-43A5-A3A4-12916B578A58}" srcOrd="2" destOrd="0" presId="urn:microsoft.com/office/officeart/2016/7/layout/BasicLinearProcessNumbered"/>
    <dgm:cxn modelId="{7B08E0E4-20C0-442A-B1F5-65B3E16C99D7}" type="presParOf" srcId="{69A8F547-B024-43A5-A3A4-12916B578A58}" destId="{A6222736-E78A-4683-84EE-8804D5EF2BB6}" srcOrd="0" destOrd="0" presId="urn:microsoft.com/office/officeart/2016/7/layout/BasicLinearProcessNumbered"/>
    <dgm:cxn modelId="{D2603AA9-2050-4F2B-AF73-A67B513FBF0C}" type="presParOf" srcId="{69A8F547-B024-43A5-A3A4-12916B578A58}" destId="{49495094-3C1E-4B58-B045-622CCF8E8734}" srcOrd="1" destOrd="0" presId="urn:microsoft.com/office/officeart/2016/7/layout/BasicLinearProcessNumbered"/>
    <dgm:cxn modelId="{3C4E8C45-F824-4C9F-A34F-5CFC0F8FD28C}" type="presParOf" srcId="{69A8F547-B024-43A5-A3A4-12916B578A58}" destId="{682091DC-244A-462B-B1A5-9ABFF4A0FAA4}" srcOrd="2" destOrd="0" presId="urn:microsoft.com/office/officeart/2016/7/layout/BasicLinearProcessNumbered"/>
    <dgm:cxn modelId="{C0530EC6-26DB-4FA4-83C0-FD2463DAE56B}" type="presParOf" srcId="{69A8F547-B024-43A5-A3A4-12916B578A58}" destId="{2DF5F870-0878-4EC2-9C21-FBE9EE801B9A}" srcOrd="3" destOrd="0" presId="urn:microsoft.com/office/officeart/2016/7/layout/BasicLinearProcessNumbered"/>
    <dgm:cxn modelId="{5365F976-4EBC-4A2A-AC8C-CE920ED5FCB4}" type="presParOf" srcId="{96FFB631-0949-48AB-83D9-4F667457D694}" destId="{90BD3FA6-BEE4-40E4-9739-D9FC36B70665}" srcOrd="3" destOrd="0" presId="urn:microsoft.com/office/officeart/2016/7/layout/BasicLinearProcessNumbered"/>
    <dgm:cxn modelId="{FC120561-C238-4017-BFA7-C6B3DC5319D0}" type="presParOf" srcId="{96FFB631-0949-48AB-83D9-4F667457D694}" destId="{BE7A4B05-9CB4-4A1C-B1CD-79E55836F561}" srcOrd="4" destOrd="0" presId="urn:microsoft.com/office/officeart/2016/7/layout/BasicLinearProcessNumbered"/>
    <dgm:cxn modelId="{60C94D9A-87E9-48DA-817B-94D9B9E8AE84}" type="presParOf" srcId="{BE7A4B05-9CB4-4A1C-B1CD-79E55836F561}" destId="{A5E5DDE2-2CEB-413E-BD20-A41EAC959081}" srcOrd="0" destOrd="0" presId="urn:microsoft.com/office/officeart/2016/7/layout/BasicLinearProcessNumbered"/>
    <dgm:cxn modelId="{C7F0BEAD-E201-4DE3-A098-41D2EFDA55B6}" type="presParOf" srcId="{BE7A4B05-9CB4-4A1C-B1CD-79E55836F561}" destId="{E73E61EE-6FA4-4203-B628-1B113EBABDF2}" srcOrd="1" destOrd="0" presId="urn:microsoft.com/office/officeart/2016/7/layout/BasicLinearProcessNumbered"/>
    <dgm:cxn modelId="{249D958B-4C41-4147-9241-E6AFA3DBE33C}" type="presParOf" srcId="{BE7A4B05-9CB4-4A1C-B1CD-79E55836F561}" destId="{09DB1CC4-2AED-4F8B-8A3A-0BF2B9619EF9}" srcOrd="2" destOrd="0" presId="urn:microsoft.com/office/officeart/2016/7/layout/BasicLinearProcessNumbered"/>
    <dgm:cxn modelId="{99C1466B-B829-4320-92D9-9DFDBDDA2C4F}" type="presParOf" srcId="{BE7A4B05-9CB4-4A1C-B1CD-79E55836F561}" destId="{587427A8-3813-45C9-9E89-423DF0F4A4D5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E054D-BCC0-4F12-906B-B3BBADA9AD75}">
      <dsp:nvSpPr>
        <dsp:cNvPr id="0" name=""/>
        <dsp:cNvSpPr/>
      </dsp:nvSpPr>
      <dsp:spPr>
        <a:xfrm>
          <a:off x="0" y="0"/>
          <a:ext cx="2819625" cy="2985675"/>
        </a:xfrm>
        <a:prstGeom prst="rect">
          <a:avLst/>
        </a:prstGeom>
        <a:solidFill>
          <a:srgbClr val="92D050">
            <a:alpha val="90000"/>
          </a:srgb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829" tIns="330200" rIns="219829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kern="1200" dirty="0"/>
            <a:t>Okoli hiše ali v gozdu naberite vejice in jih narežite.</a:t>
          </a:r>
          <a:endParaRPr lang="en-US" sz="2100" kern="1200" dirty="0"/>
        </a:p>
      </dsp:txBody>
      <dsp:txXfrm>
        <a:off x="0" y="1134556"/>
        <a:ext cx="2819625" cy="1791405"/>
      </dsp:txXfrm>
    </dsp:sp>
    <dsp:sp modelId="{E326A0FA-70D0-4CE4-8701-E23369AD7AF0}">
      <dsp:nvSpPr>
        <dsp:cNvPr id="0" name=""/>
        <dsp:cNvSpPr/>
      </dsp:nvSpPr>
      <dsp:spPr>
        <a:xfrm>
          <a:off x="961961" y="298567"/>
          <a:ext cx="895702" cy="8957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32" tIns="12700" rIns="69832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1</a:t>
          </a:r>
        </a:p>
      </dsp:txBody>
      <dsp:txXfrm>
        <a:off x="1093134" y="429740"/>
        <a:ext cx="633356" cy="633356"/>
      </dsp:txXfrm>
    </dsp:sp>
    <dsp:sp modelId="{33BDE442-4845-486A-8767-F7F6B66CAF6B}">
      <dsp:nvSpPr>
        <dsp:cNvPr id="0" name=""/>
        <dsp:cNvSpPr/>
      </dsp:nvSpPr>
      <dsp:spPr>
        <a:xfrm>
          <a:off x="0" y="2985603"/>
          <a:ext cx="281962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22736-E78A-4683-84EE-8804D5EF2BB6}">
      <dsp:nvSpPr>
        <dsp:cNvPr id="0" name=""/>
        <dsp:cNvSpPr/>
      </dsp:nvSpPr>
      <dsp:spPr>
        <a:xfrm>
          <a:off x="3101588" y="0"/>
          <a:ext cx="2819625" cy="2985675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829" tIns="330200" rIns="219829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kern="1200"/>
            <a:t>Če so tanjše, jih lahko prelomite na približno enako dolge konce. </a:t>
          </a:r>
          <a:endParaRPr lang="en-US" sz="2100" kern="1200"/>
        </a:p>
      </dsp:txBody>
      <dsp:txXfrm>
        <a:off x="3101588" y="1134556"/>
        <a:ext cx="2819625" cy="1791405"/>
      </dsp:txXfrm>
    </dsp:sp>
    <dsp:sp modelId="{49495094-3C1E-4B58-B045-622CCF8E8734}">
      <dsp:nvSpPr>
        <dsp:cNvPr id="0" name=""/>
        <dsp:cNvSpPr/>
      </dsp:nvSpPr>
      <dsp:spPr>
        <a:xfrm>
          <a:off x="4063550" y="298567"/>
          <a:ext cx="895702" cy="8957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32" tIns="12700" rIns="69832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2</a:t>
          </a:r>
        </a:p>
      </dsp:txBody>
      <dsp:txXfrm>
        <a:off x="4194723" y="429740"/>
        <a:ext cx="633356" cy="633356"/>
      </dsp:txXfrm>
    </dsp:sp>
    <dsp:sp modelId="{682091DC-244A-462B-B1A5-9ABFF4A0FAA4}">
      <dsp:nvSpPr>
        <dsp:cNvPr id="0" name=""/>
        <dsp:cNvSpPr/>
      </dsp:nvSpPr>
      <dsp:spPr>
        <a:xfrm>
          <a:off x="3101588" y="2985603"/>
          <a:ext cx="281962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5DDE2-2CEB-413E-BD20-A41EAC959081}">
      <dsp:nvSpPr>
        <dsp:cNvPr id="0" name=""/>
        <dsp:cNvSpPr/>
      </dsp:nvSpPr>
      <dsp:spPr>
        <a:xfrm>
          <a:off x="6203177" y="0"/>
          <a:ext cx="2819625" cy="2985675"/>
        </a:xfrm>
        <a:prstGeom prst="rect">
          <a:avLst/>
        </a:prstGeom>
        <a:solidFill>
          <a:srgbClr val="FFFF66">
            <a:alpha val="89804"/>
          </a:srgb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829" tIns="330200" rIns="219829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kern="1200" dirty="0"/>
            <a:t>Vejice naj bodo dolge toliko, da prekrijejo višino kozarca.</a:t>
          </a:r>
          <a:endParaRPr lang="en-US" sz="2100" kern="1200" dirty="0"/>
        </a:p>
      </dsp:txBody>
      <dsp:txXfrm>
        <a:off x="6203177" y="1134556"/>
        <a:ext cx="2819625" cy="1791405"/>
      </dsp:txXfrm>
    </dsp:sp>
    <dsp:sp modelId="{E73E61EE-6FA4-4203-B628-1B113EBABDF2}">
      <dsp:nvSpPr>
        <dsp:cNvPr id="0" name=""/>
        <dsp:cNvSpPr/>
      </dsp:nvSpPr>
      <dsp:spPr>
        <a:xfrm>
          <a:off x="7165138" y="298567"/>
          <a:ext cx="895702" cy="89570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32" tIns="12700" rIns="69832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3</a:t>
          </a:r>
        </a:p>
      </dsp:txBody>
      <dsp:txXfrm>
        <a:off x="7296311" y="429740"/>
        <a:ext cx="633356" cy="633356"/>
      </dsp:txXfrm>
    </dsp:sp>
    <dsp:sp modelId="{09DB1CC4-2AED-4F8B-8A3A-0BF2B9619EF9}">
      <dsp:nvSpPr>
        <dsp:cNvPr id="0" name=""/>
        <dsp:cNvSpPr/>
      </dsp:nvSpPr>
      <dsp:spPr>
        <a:xfrm>
          <a:off x="6203177" y="2985603"/>
          <a:ext cx="2819625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8768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496F5-A021-4446-9C24-57D08D7801D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2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jORHrgMl5M?start=17&amp;feature=oembed" TargetMode="External"/><Relationship Id="rId4" Type="http://schemas.openxmlformats.org/officeDocument/2006/relationships/hyperlink" Target="https://www.youtube.com/watch?v=VjORHrgMl5M&amp;t=17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udi.mahnic@gmail.co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VG4MCm6v4o&amp;t=391s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z8SmT5rZbI?feature=oembed" TargetMode="External"/><Relationship Id="rId4" Type="http://schemas.openxmlformats.org/officeDocument/2006/relationships/hyperlink" Target="https://www.youtube.com/watch?v=Wz8SmT5rZbI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92KeD6lkiI?feature=oembed" TargetMode="External"/><Relationship Id="rId4" Type="http://schemas.openxmlformats.org/officeDocument/2006/relationships/hyperlink" Target="https://www.youtube.com/watch?v=P92KeD6lkiI&amp;feature=emb_logo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92396" y="2876971"/>
            <a:ext cx="6815669" cy="1515533"/>
          </a:xfrm>
        </p:spPr>
        <p:txBody>
          <a:bodyPr/>
          <a:lstStyle/>
          <a:p>
            <a:r>
              <a:rPr lang="sl-SI" dirty="0"/>
              <a:t>Tehniški dan</a:t>
            </a:r>
            <a:br>
              <a:rPr lang="sl-SI" dirty="0"/>
            </a:br>
            <a:r>
              <a:rPr lang="sl-SI" b="1" dirty="0"/>
              <a:t>IZDELEK IZ LESA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92397" y="4728752"/>
            <a:ext cx="6815669" cy="1320802"/>
          </a:xfrm>
        </p:spPr>
        <p:txBody>
          <a:bodyPr/>
          <a:lstStyle/>
          <a:p>
            <a:r>
              <a:rPr lang="sl-SI" dirty="0"/>
              <a:t>4. do 9. razred</a:t>
            </a:r>
          </a:p>
        </p:txBody>
      </p:sp>
      <p:sp>
        <p:nvSpPr>
          <p:cNvPr id="4" name="Podnaslov 2">
            <a:extLst>
              <a:ext uri="{FF2B5EF4-FFF2-40B4-BE49-F238E27FC236}">
                <a16:creationId xmlns:a16="http://schemas.microsoft.com/office/drawing/2014/main" id="{7A665020-8F9A-4F8A-A807-246DD3DA332C}"/>
              </a:ext>
            </a:extLst>
          </p:cNvPr>
          <p:cNvSpPr txBox="1">
            <a:spLocks/>
          </p:cNvSpPr>
          <p:nvPr/>
        </p:nvSpPr>
        <p:spPr>
          <a:xfrm>
            <a:off x="5621553" y="6146095"/>
            <a:ext cx="6815669" cy="479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Vodji tehniškega dne: Marijana Fidel in Tatjana Jagodnik</a:t>
            </a:r>
          </a:p>
        </p:txBody>
      </p:sp>
    </p:spTree>
    <p:extLst>
      <p:ext uri="{BB962C8B-B14F-4D97-AF65-F5344CB8AC3E}">
        <p14:creationId xmlns:p14="http://schemas.microsoft.com/office/powerpoint/2010/main" val="1251261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AC3F67-74A5-49CD-B19E-B32E22EAAC32}"/>
              </a:ext>
            </a:extLst>
          </p:cNvPr>
          <p:cNvSpPr/>
          <p:nvPr/>
        </p:nvSpPr>
        <p:spPr>
          <a:xfrm>
            <a:off x="1361814" y="2614997"/>
            <a:ext cx="5315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Okrog nas je veliko predmetov, ki jih lahko polepšamo ali iz njih kaj ustvarimo. </a:t>
            </a:r>
          </a:p>
          <a:p>
            <a:endParaRPr lang="sl-SI" sz="3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r>
              <a:rPr lang="sl-SI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Mi se bomo danes lotili izdelave svečnika ali vaze. 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BA382C3-7CE2-4B19-BAE2-CF1F557DB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276605"/>
            <a:ext cx="9601196" cy="9134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sz="4500" cap="all" dirty="0">
                <a:solidFill>
                  <a:srgbClr val="FFC000"/>
                </a:solidFill>
                <a:latin typeface="Arial Black" panose="020B0A04020102020204" pitchFamily="34" charset="0"/>
              </a:rPr>
              <a:t>IZDELAJMO SVEČNIK ali VAZO</a:t>
            </a:r>
            <a:endParaRPr lang="sl-SI" sz="5500" dirty="0">
              <a:solidFill>
                <a:srgbClr val="FFC00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8CBDEEC-4F4D-4E97-9151-A24109F06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638" y="2441763"/>
            <a:ext cx="4487669" cy="3273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170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74EEF-4622-475E-95A8-D1EC73FEC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393662"/>
            <a:ext cx="4635616" cy="3318936"/>
          </a:xfrm>
        </p:spPr>
        <p:txBody>
          <a:bodyPr/>
          <a:lstStyle/>
          <a:p>
            <a:pPr>
              <a:buClr>
                <a:schemeClr val="accent4">
                  <a:lumMod val="50000"/>
                </a:schemeClr>
              </a:buClr>
            </a:pPr>
            <a:r>
              <a:rPr lang="sl-SI" dirty="0"/>
              <a:t>star steklen kozarec ali pločevinka, </a:t>
            </a:r>
          </a:p>
          <a:p>
            <a:pPr>
              <a:buClr>
                <a:schemeClr val="accent4">
                  <a:lumMod val="50000"/>
                </a:schemeClr>
              </a:buClr>
            </a:pPr>
            <a:r>
              <a:rPr lang="sl-SI" dirty="0"/>
              <a:t>koščke vej,</a:t>
            </a:r>
          </a:p>
          <a:p>
            <a:pPr>
              <a:buClr>
                <a:schemeClr val="accent4">
                  <a:lumMod val="50000"/>
                </a:schemeClr>
              </a:buClr>
            </a:pPr>
            <a:r>
              <a:rPr lang="sl-SI" dirty="0"/>
              <a:t>vrvico,</a:t>
            </a:r>
          </a:p>
          <a:p>
            <a:pPr>
              <a:buClr>
                <a:schemeClr val="accent4">
                  <a:lumMod val="50000"/>
                </a:schemeClr>
              </a:buClr>
            </a:pPr>
            <a:r>
              <a:rPr lang="sl-SI" dirty="0"/>
              <a:t>lepilo.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EA8EDBE-2A95-43FB-84F5-A1883E07A7E6}"/>
              </a:ext>
            </a:extLst>
          </p:cNvPr>
          <p:cNvSpPr txBox="1">
            <a:spLocks/>
          </p:cNvSpPr>
          <p:nvPr/>
        </p:nvSpPr>
        <p:spPr>
          <a:xfrm>
            <a:off x="1295402" y="1276605"/>
            <a:ext cx="9601196" cy="9134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sl-SI" sz="4500" cap="all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1. korak: </a:t>
            </a:r>
            <a:r>
              <a:rPr lang="sl-SI" sz="4500" cap="all" dirty="0">
                <a:solidFill>
                  <a:srgbClr val="FFC000"/>
                </a:solidFill>
                <a:latin typeface="Arial Black" panose="020B0A04020102020204" pitchFamily="34" charset="0"/>
              </a:rPr>
              <a:t>Pripravi pripomočke</a:t>
            </a:r>
            <a:endParaRPr lang="sl-SI" sz="5500" dirty="0">
              <a:solidFill>
                <a:srgbClr val="FFC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C1B6C-05B2-4913-B3B7-2148B40FA3C5}"/>
              </a:ext>
            </a:extLst>
          </p:cNvPr>
          <p:cNvSpPr/>
          <p:nvPr/>
        </p:nvSpPr>
        <p:spPr>
          <a:xfrm>
            <a:off x="746473" y="4527777"/>
            <a:ext cx="9949490" cy="5523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200" dirty="0"/>
              <a:t>Če uporabljate pločevinko, je potrebno odstraniti pokrov in zgoraj pobrusiti robove.</a:t>
            </a:r>
          </a:p>
        </p:txBody>
      </p:sp>
      <p:pic>
        <p:nvPicPr>
          <p:cNvPr id="4098" name="Picture 2" descr="Krajnc B. » 2007 » April">
            <a:extLst>
              <a:ext uri="{FF2B5EF4-FFF2-40B4-BE49-F238E27FC236}">
                <a16:creationId xmlns:a16="http://schemas.microsoft.com/office/drawing/2014/main" id="{307BEF93-F5D1-4D1A-81E6-B4395C0B4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747" y="2453954"/>
            <a:ext cx="1468216" cy="195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6573D0-C87D-4360-A871-746F8E9C73FF}"/>
              </a:ext>
            </a:extLst>
          </p:cNvPr>
          <p:cNvSpPr/>
          <p:nvPr/>
        </p:nvSpPr>
        <p:spPr>
          <a:xfrm>
            <a:off x="746474" y="5182485"/>
            <a:ext cx="9949490" cy="10602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200" dirty="0"/>
              <a:t>Če nimate vrvice, lahko uporabite močno lepilo ali pištolo za lepljenje.</a:t>
            </a:r>
          </a:p>
          <a:p>
            <a:pPr>
              <a:lnSpc>
                <a:spcPct val="150000"/>
              </a:lnSpc>
            </a:pPr>
            <a:r>
              <a:rPr lang="sl-SI" sz="2200" dirty="0"/>
              <a:t>Če boste lepili z vročim voskom, bodite zelo previdni, ker se lahko hitro opečete. </a:t>
            </a:r>
          </a:p>
        </p:txBody>
      </p:sp>
      <p:pic>
        <p:nvPicPr>
          <p:cNvPr id="4100" name="Picture 4" descr="0be29c41cf vrvica iz konoplje 5 mm kolut 25 m ...">
            <a:extLst>
              <a:ext uri="{FF2B5EF4-FFF2-40B4-BE49-F238E27FC236}">
                <a16:creationId xmlns:a16="http://schemas.microsoft.com/office/drawing/2014/main" id="{D2562652-8DEE-48E3-AD56-A21D9C100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2487773"/>
            <a:ext cx="1812636" cy="181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361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7DEDD00-5E71-418B-9C3C-9B71B0182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8AA894-60A7-4A09-919E-54EF7C3EC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680684-9D82-4E2B-9E9A-778390DA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8899EB-8201-46DC-A208-67136E6BA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8681DBB-DB5A-40DF-8333-C7E1C945B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A9F80B4-D807-47A5-9FCF-A2D75F258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44275"/>
              </p:ext>
            </p:extLst>
          </p:nvPr>
        </p:nvGraphicFramePr>
        <p:xfrm>
          <a:off x="817483" y="2675822"/>
          <a:ext cx="9022803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39D77D30-A845-44E9-B934-1D7CC4BAAD18}"/>
              </a:ext>
            </a:extLst>
          </p:cNvPr>
          <p:cNvSpPr txBox="1">
            <a:spLocks/>
          </p:cNvSpPr>
          <p:nvPr/>
        </p:nvSpPr>
        <p:spPr>
          <a:xfrm>
            <a:off x="1295402" y="1276605"/>
            <a:ext cx="9601196" cy="913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sl-SI" sz="3800" cap="all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2. korak: </a:t>
            </a:r>
            <a:r>
              <a:rPr lang="sl-SI" sz="3800" cap="all" dirty="0">
                <a:solidFill>
                  <a:srgbClr val="FFC000"/>
                </a:solidFill>
                <a:latin typeface="Arial Black" panose="020B0A04020102020204" pitchFamily="34" charset="0"/>
              </a:rPr>
              <a:t>NABERI VEJICE</a:t>
            </a:r>
            <a:endParaRPr lang="sl-SI" sz="3800" dirty="0">
              <a:solidFill>
                <a:srgbClr val="FFC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292D70-CD90-44B3-AFB8-CCD792B118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89276" y="2675822"/>
            <a:ext cx="1486113" cy="298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09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DIY TWIG FLOWER POT">
            <a:hlinkClick r:id="" action="ppaction://media"/>
            <a:extLst>
              <a:ext uri="{FF2B5EF4-FFF2-40B4-BE49-F238E27FC236}">
                <a16:creationId xmlns:a16="http://schemas.microsoft.com/office/drawing/2014/main" id="{24436C55-7644-4C96-8DF3-1D29F867910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46312" y="2496252"/>
            <a:ext cx="4427537" cy="3317875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21B2C40-9B52-4A63-8B5E-1854059CF3FB}"/>
              </a:ext>
            </a:extLst>
          </p:cNvPr>
          <p:cNvSpPr txBox="1">
            <a:spLocks/>
          </p:cNvSpPr>
          <p:nvPr/>
        </p:nvSpPr>
        <p:spPr>
          <a:xfrm>
            <a:off x="1295402" y="1276605"/>
            <a:ext cx="9601196" cy="913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sl-SI" sz="3800" cap="all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3. korak: </a:t>
            </a:r>
            <a:r>
              <a:rPr lang="sl-SI" sz="3800" cap="all" dirty="0">
                <a:solidFill>
                  <a:srgbClr val="FFC000"/>
                </a:solidFill>
                <a:latin typeface="Arial Black" panose="020B0A04020102020204" pitchFamily="34" charset="0"/>
              </a:rPr>
              <a:t>Pripravi vrvico</a:t>
            </a:r>
            <a:endParaRPr lang="sl-SI" sz="3800" dirty="0">
              <a:solidFill>
                <a:srgbClr val="FFC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E874B4-67F2-47E3-95F2-1A7CD2308E8B}"/>
              </a:ext>
            </a:extLst>
          </p:cNvPr>
          <p:cNvSpPr/>
          <p:nvPr/>
        </p:nvSpPr>
        <p:spPr>
          <a:xfrm>
            <a:off x="1295402" y="2394080"/>
            <a:ext cx="5308598" cy="3742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Pripravimo dovolj dolgo vrvico in jo zvijemo na polovico. </a:t>
            </a:r>
            <a:r>
              <a:rPr lang="sl-SI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 vrhu pustimo zanko.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 vrvico ovijte vejice na levi strani približno 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1-2 cm od roba.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Postopek ponovite na desni strani.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Vse je prikazano na posnetku: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hlinkClick r:id="rId4"/>
              </a:rPr>
              <a:t>https://www.youtube.com/watch?v=VjORHrgMl5M&amp;t=17s</a:t>
            </a:r>
            <a:endParaRPr lang="sl-SI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5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007D8-8B8D-48F1-85A9-37387BFAB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Na PODLAGO (l</a:t>
            </a:r>
            <a:r>
              <a:rPr lang="en-US" dirty="0" err="1"/>
              <a:t>epenko</a:t>
            </a:r>
            <a:r>
              <a:rPr lang="sl-SI" dirty="0"/>
              <a:t>, kos starega </a:t>
            </a:r>
            <a:r>
              <a:rPr lang="en-US" dirty="0" err="1"/>
              <a:t>oblačila</a:t>
            </a:r>
            <a:r>
              <a:rPr lang="sl-SI" dirty="0"/>
              <a:t>, kos žaklja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material) </a:t>
            </a:r>
            <a:r>
              <a:rPr lang="sl-SI" dirty="0"/>
              <a:t>prilepite zavezane vejice.</a:t>
            </a:r>
          </a:p>
          <a:p>
            <a:endParaRPr lang="sl-SI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CBA8A65-A885-4E7B-AAD3-A788658779C4}"/>
              </a:ext>
            </a:extLst>
          </p:cNvPr>
          <p:cNvSpPr txBox="1">
            <a:spLocks/>
          </p:cNvSpPr>
          <p:nvPr/>
        </p:nvSpPr>
        <p:spPr>
          <a:xfrm>
            <a:off x="1295401" y="982132"/>
            <a:ext cx="9601196" cy="144142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sl-SI" sz="3800" cap="all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4. korak: </a:t>
            </a:r>
          </a:p>
          <a:p>
            <a:pPr marL="0" indent="0">
              <a:buFont typeface="Arial"/>
              <a:buNone/>
            </a:pPr>
            <a:r>
              <a:rPr lang="sl-SI" sz="3800" cap="all" dirty="0">
                <a:solidFill>
                  <a:srgbClr val="FFC000"/>
                </a:solidFill>
                <a:latin typeface="Arial Black" panose="020B0A04020102020204" pitchFamily="34" charset="0"/>
              </a:rPr>
              <a:t>LEPLJENJE VEJIC NA PODLAGO</a:t>
            </a:r>
            <a:endParaRPr lang="sl-SI" sz="3800" dirty="0">
              <a:solidFill>
                <a:srgbClr val="FFC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83FD7F-240D-44E6-A2A2-908F7909D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455" y="3245217"/>
            <a:ext cx="6405763" cy="272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46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BBABEA-75D4-4D49-BC63-9635918E17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73" r="-2" b="-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007D8-8B8D-48F1-85A9-37387BFAB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8546" y="2721194"/>
            <a:ext cx="3849818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dirty="0"/>
              <a:t>Podlago </a:t>
            </a:r>
            <a:r>
              <a:rPr lang="en-US" dirty="0" err="1"/>
              <a:t>sedaj</a:t>
            </a:r>
            <a:r>
              <a:rPr lang="en-US" dirty="0"/>
              <a:t> </a:t>
            </a:r>
            <a:r>
              <a:rPr lang="en-US" dirty="0" err="1"/>
              <a:t>prilepite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pločevinko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kozarec</a:t>
            </a:r>
            <a:r>
              <a:rPr lang="en-US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A79B8C-4F05-4B5A-9963-443DDF8F43B1}"/>
              </a:ext>
            </a:extLst>
          </p:cNvPr>
          <p:cNvSpPr/>
          <p:nvPr/>
        </p:nvSpPr>
        <p:spPr>
          <a:xfrm>
            <a:off x="7427082" y="1040876"/>
            <a:ext cx="3357266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500" cap="all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5. korak:</a:t>
            </a:r>
          </a:p>
          <a:p>
            <a:r>
              <a:rPr lang="sl-SI" sz="2500" cap="all" dirty="0">
                <a:solidFill>
                  <a:srgbClr val="FFC000"/>
                </a:solidFill>
                <a:latin typeface="Arial Black" panose="020B0A04020102020204" pitchFamily="34" charset="0"/>
              </a:rPr>
              <a:t>pRILEPITE </a:t>
            </a:r>
          </a:p>
          <a:p>
            <a:r>
              <a:rPr lang="sl-SI" sz="2500" cap="all" dirty="0">
                <a:solidFill>
                  <a:srgbClr val="FFC000"/>
                </a:solidFill>
                <a:latin typeface="Arial Black" panose="020B0A04020102020204" pitchFamily="34" charset="0"/>
              </a:rPr>
              <a:t>OKROG KOZARCA</a:t>
            </a:r>
            <a:endParaRPr lang="sl-SI" sz="25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15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742CD-6D04-4248-A4E9-1767DD23E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Konce vrvice </a:t>
            </a:r>
          </a:p>
          <a:p>
            <a:pPr marL="0" indent="0">
              <a:buNone/>
            </a:pPr>
            <a:r>
              <a:rPr lang="sl-SI" dirty="0"/>
              <a:t>privežite skupaj</a:t>
            </a:r>
          </a:p>
          <a:p>
            <a:pPr marL="0" indent="0">
              <a:buNone/>
            </a:pPr>
            <a:r>
              <a:rPr lang="sl-SI" dirty="0"/>
              <a:t>z začetkom vrvice.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31AD421-68FD-45A3-AC76-3751026B5925}"/>
              </a:ext>
            </a:extLst>
          </p:cNvPr>
          <p:cNvSpPr txBox="1">
            <a:spLocks/>
          </p:cNvSpPr>
          <p:nvPr/>
        </p:nvSpPr>
        <p:spPr>
          <a:xfrm>
            <a:off x="1295402" y="1276605"/>
            <a:ext cx="9601196" cy="913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sl-SI" sz="3800" cap="all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6. korak: </a:t>
            </a:r>
            <a:r>
              <a:rPr lang="sl-SI" sz="3800" cap="all" dirty="0">
                <a:solidFill>
                  <a:srgbClr val="FFC000"/>
                </a:solidFill>
                <a:latin typeface="Arial Black" panose="020B0A04020102020204" pitchFamily="34" charset="0"/>
              </a:rPr>
              <a:t>ZAVEŽITE SKUPAJ</a:t>
            </a:r>
            <a:endParaRPr lang="sl-SI" sz="3800" dirty="0">
              <a:solidFill>
                <a:srgbClr val="FFC000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1555B1A-F2F7-4DAD-B5F9-14CF169D4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869" y="2556932"/>
            <a:ext cx="4572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950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700E7-C36D-43C9-B73C-6CFF0C291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4" y="2633167"/>
            <a:ext cx="5666505" cy="3318936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Tako, pa smo gotovi. Manjka le še svečka …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E63BCBE-03B4-4F50-BCD5-696F6ACAB414}"/>
              </a:ext>
            </a:extLst>
          </p:cNvPr>
          <p:cNvSpPr txBox="1">
            <a:spLocks/>
          </p:cNvSpPr>
          <p:nvPr/>
        </p:nvSpPr>
        <p:spPr>
          <a:xfrm>
            <a:off x="1295402" y="1276605"/>
            <a:ext cx="9601196" cy="913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sl-SI" sz="3800" cap="all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7. korak: </a:t>
            </a:r>
            <a:r>
              <a:rPr lang="sl-SI" sz="3800" cap="all" dirty="0">
                <a:solidFill>
                  <a:srgbClr val="FFC000"/>
                </a:solidFill>
                <a:latin typeface="Arial Black" panose="020B0A04020102020204" pitchFamily="34" charset="0"/>
              </a:rPr>
              <a:t>vaza ali svečnik?</a:t>
            </a:r>
            <a:endParaRPr lang="sl-SI" sz="3800" dirty="0">
              <a:solidFill>
                <a:srgbClr val="FFC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E402C1-F764-40EC-9932-A3A8B94FC77E}"/>
              </a:ext>
            </a:extLst>
          </p:cNvPr>
          <p:cNvSpPr/>
          <p:nvPr/>
        </p:nvSpPr>
        <p:spPr>
          <a:xfrm>
            <a:off x="4970598" y="4602097"/>
            <a:ext cx="28479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Ko se boste svečke naveličali, lahko vašo umetnijo uporabite tudi za vazo.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065B41-310E-4C2B-AAA0-DC15640D1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446" y="2413513"/>
            <a:ext cx="2772354" cy="37582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E92AA1-E4A0-4E42-86A4-61CC68FD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47" y="3199168"/>
            <a:ext cx="3368098" cy="26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23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D91B6-CD80-47EF-A4E2-55D0DBE48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3500" dirty="0"/>
              <a:t>Vašo vazo ali svečnik lahko po želji okrasite.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C2D25C4-C18E-414B-8206-EE695C0CEA26}"/>
              </a:ext>
            </a:extLst>
          </p:cNvPr>
          <p:cNvSpPr txBox="1">
            <a:spLocks/>
          </p:cNvSpPr>
          <p:nvPr/>
        </p:nvSpPr>
        <p:spPr>
          <a:xfrm>
            <a:off x="1295402" y="1276605"/>
            <a:ext cx="9601196" cy="913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sl-SI" sz="3800" cap="all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8. korak: </a:t>
            </a:r>
            <a:r>
              <a:rPr lang="sl-SI" sz="3800" cap="all" dirty="0">
                <a:solidFill>
                  <a:srgbClr val="FFC000"/>
                </a:solidFill>
                <a:latin typeface="Arial Black" panose="020B0A04020102020204" pitchFamily="34" charset="0"/>
              </a:rPr>
              <a:t>Okrasite vaš izdelek</a:t>
            </a:r>
            <a:endParaRPr lang="sl-SI" sz="3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92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85302-0EB8-40A2-AA27-3AEC85CC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4">
                    <a:lumMod val="50000"/>
                  </a:schemeClr>
                </a:solidFill>
              </a:rPr>
              <a:t>*Če boste delali z lepilno pištolo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1931A-18B4-4617-BBB5-0463CA108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6259944" cy="3318936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Na vsako pozamezno vejo nanesite lepilo. </a:t>
            </a:r>
          </a:p>
          <a:p>
            <a:pPr marL="0" indent="0">
              <a:buNone/>
            </a:pPr>
            <a:r>
              <a:rPr lang="sl-SI" dirty="0"/>
              <a:t>Če boste z lepilom ali vročim voskom premazali kozarec, se vam lahko prehitro posuši in se vejice ne bodo prijele, pa tudi na pogled ne bo najlepše, če se bo lepilo videlo skozi. 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035550F-62DA-4CD5-A3CE-6E96C50A5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881" y="2973276"/>
            <a:ext cx="3162589" cy="208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26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2C2AF5C-1A65-4BAB-A27F-D7E2D70D726E}"/>
              </a:ext>
            </a:extLst>
          </p:cNvPr>
          <p:cNvSpPr/>
          <p:nvPr/>
        </p:nvSpPr>
        <p:spPr>
          <a:xfrm>
            <a:off x="1295402" y="982132"/>
            <a:ext cx="9601196" cy="1982741"/>
          </a:xfrm>
          <a:prstGeom prst="wedgeRoundRectCallout">
            <a:avLst>
              <a:gd name="adj1" fmla="val 39277"/>
              <a:gd name="adj2" fmla="val 96109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POZDRAVLJENI, UČENCI. </a:t>
            </a:r>
            <a:endParaRPr lang="sl-SI" sz="3700" dirty="0">
              <a:ln w="3175" cmpd="sng">
                <a:noFill/>
              </a:ln>
              <a:solidFill>
                <a:srgbClr val="262626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sl-SI" sz="3700" dirty="0">
              <a:ln w="3175" cmpd="sng">
                <a:noFill/>
              </a:ln>
              <a:solidFill>
                <a:srgbClr val="262626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DANES </a:t>
            </a:r>
            <a:r>
              <a:rPr lang="sl-SI" sz="3700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NE </a:t>
            </a:r>
            <a:r>
              <a:rPr lang="en-US" sz="3700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BOMO</a:t>
            </a:r>
            <a:r>
              <a:rPr lang="sl-SI" sz="3700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 IMELI POUKA PO URNIKU, AMPAK BOMO USTVARJALI NA TEHNIŠKEM DNEVU.</a:t>
            </a:r>
            <a:endParaRPr lang="en-US" sz="3700" dirty="0">
              <a:ln w="3175" cmpd="sng">
                <a:noFill/>
              </a:ln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F3012C5-AFA8-46F5-80C4-8256F0226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18382" y="3209180"/>
            <a:ext cx="2310687" cy="2852640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770716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787EC66-22E5-4F38-93E8-853F70C1AB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3255" y="2364509"/>
            <a:ext cx="3125342" cy="385836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FC7D048-AEFF-4DE0-A47E-558AE9402FB8}"/>
              </a:ext>
            </a:extLst>
          </p:cNvPr>
          <p:cNvSpPr/>
          <p:nvPr/>
        </p:nvSpPr>
        <p:spPr>
          <a:xfrm>
            <a:off x="1042269" y="1166960"/>
            <a:ext cx="7824893" cy="3455374"/>
          </a:xfrm>
          <a:prstGeom prst="wedgeRoundRectCallout">
            <a:avLst>
              <a:gd name="adj1" fmla="val 73527"/>
              <a:gd name="adj2" fmla="val 40913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l-SI" sz="4000" dirty="0"/>
              <a:t>Slike vaših izdelkov pošljite na naslov: </a:t>
            </a:r>
            <a:r>
              <a:rPr lang="sl-SI" sz="4000" dirty="0">
                <a:hlinkClick r:id="rId3"/>
              </a:rPr>
              <a:t>rudi.mahnic@gmail.com</a:t>
            </a:r>
            <a:r>
              <a:rPr lang="sl-SI" sz="4000" dirty="0"/>
              <a:t>.</a:t>
            </a:r>
          </a:p>
          <a:p>
            <a:pPr>
              <a:spcAft>
                <a:spcPts val="600"/>
              </a:spcAft>
            </a:pPr>
            <a:endParaRPr lang="sl-SI" sz="4000" dirty="0"/>
          </a:p>
          <a:p>
            <a:pPr>
              <a:spcAft>
                <a:spcPts val="600"/>
              </a:spcAft>
            </a:pPr>
            <a:r>
              <a:rPr lang="sl-SI" sz="4000" dirty="0"/>
              <a:t>ROK ODDAJE: sreda, 22. 4. 2020</a:t>
            </a:r>
          </a:p>
        </p:txBody>
      </p:sp>
    </p:spTree>
    <p:extLst>
      <p:ext uri="{BB962C8B-B14F-4D97-AF65-F5344CB8AC3E}">
        <p14:creationId xmlns:p14="http://schemas.microsoft.com/office/powerpoint/2010/main" val="836380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2CC1A57-DD1F-468F-8361-AF3D428E8CD4}"/>
              </a:ext>
            </a:extLst>
          </p:cNvPr>
          <p:cNvSpPr/>
          <p:nvPr/>
        </p:nvSpPr>
        <p:spPr>
          <a:xfrm>
            <a:off x="593754" y="1805959"/>
            <a:ext cx="8651846" cy="2998683"/>
          </a:xfrm>
          <a:prstGeom prst="wedgeRoundRectCallout">
            <a:avLst>
              <a:gd name="adj1" fmla="val 60867"/>
              <a:gd name="adj2" fmla="val -2455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l-SI" sz="5000" dirty="0"/>
              <a:t>UPAM, DA STE UŽIVALI V USTVARJANJU.</a:t>
            </a:r>
          </a:p>
          <a:p>
            <a:pPr algn="ctr">
              <a:spcAft>
                <a:spcPts val="600"/>
              </a:spcAft>
            </a:pPr>
            <a:r>
              <a:rPr lang="sl-SI" sz="5000" dirty="0"/>
              <a:t>LEPO POZDRAVLJENI.</a:t>
            </a:r>
          </a:p>
        </p:txBody>
      </p:sp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787EC66-22E5-4F38-93E8-853F70C1AB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3255" y="2364509"/>
            <a:ext cx="3125342" cy="385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5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B4198DE-265E-436B-A931-A037DB5AFEF2}"/>
              </a:ext>
            </a:extLst>
          </p:cNvPr>
          <p:cNvSpPr txBox="1"/>
          <p:nvPr/>
        </p:nvSpPr>
        <p:spPr>
          <a:xfrm rot="3390371">
            <a:off x="9624392" y="306431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sl-SI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E24D59-905E-4A58-AD31-0F575E48DF19}"/>
              </a:ext>
            </a:extLst>
          </p:cNvPr>
          <p:cNvSpPr txBox="1"/>
          <p:nvPr/>
        </p:nvSpPr>
        <p:spPr>
          <a:xfrm>
            <a:off x="865462" y="5079745"/>
            <a:ext cx="9855668" cy="1477328"/>
          </a:xfrm>
          <a:prstGeom prst="rect">
            <a:avLst/>
          </a:prstGeom>
          <a:solidFill>
            <a:srgbClr val="00B050">
              <a:alpha val="78824"/>
            </a:srgbClr>
          </a:solidFill>
          <a:ln>
            <a:solidFill>
              <a:srgbClr val="00A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3000" dirty="0">
                <a:solidFill>
                  <a:schemeClr val="bg1"/>
                </a:solidFill>
              </a:rPr>
              <a:t>Najprej si bomo ogledali film o VRSTAH LESA.</a:t>
            </a:r>
          </a:p>
          <a:p>
            <a:endParaRPr lang="sl-SI" sz="3000" dirty="0">
              <a:solidFill>
                <a:schemeClr val="bg1"/>
              </a:solidFill>
            </a:endParaRPr>
          </a:p>
          <a:p>
            <a:r>
              <a:rPr lang="sl-SI" sz="3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https://www.youtube.com/watch?v=UVG4MCm6v4o&amp;t=391s</a:t>
            </a:r>
            <a:endParaRPr lang="sl-SI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3464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arket | obsežna galerija parketa, ki vas bo navdušila | Floor Experts">
            <a:extLst>
              <a:ext uri="{FF2B5EF4-FFF2-40B4-BE49-F238E27FC236}">
                <a16:creationId xmlns:a16="http://schemas.microsoft.com/office/drawing/2014/main" id="{C3A49BC4-7EF5-4EE1-BC94-6B8046398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4" y="258080"/>
            <a:ext cx="11467811" cy="634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F581CE-D6D2-4EA5-8ACB-FCC814FA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508" y="873075"/>
            <a:ext cx="10465963" cy="2121795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sl-SI" sz="2800" dirty="0">
                <a:solidFill>
                  <a:schemeClr val="accent4">
                    <a:lumMod val="50000"/>
                  </a:schemeClr>
                </a:solidFill>
              </a:rPr>
              <a:t>Novakovi so se odločili, da bodo zamenjali parket v dnevni sobi. </a:t>
            </a:r>
            <a:br>
              <a:rPr lang="sl-SI" sz="28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sl-SI" sz="2800" dirty="0">
                <a:solidFill>
                  <a:schemeClr val="accent4">
                    <a:lumMod val="50000"/>
                  </a:schemeClr>
                </a:solidFill>
              </a:rPr>
              <a:t>Razmišljajo o tem, kateri les bi bil najboljši.</a:t>
            </a:r>
            <a:br>
              <a:rPr lang="sl-SI" sz="28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sl-SI" sz="2800" b="1" dirty="0">
                <a:solidFill>
                  <a:schemeClr val="accent4">
                    <a:lumMod val="50000"/>
                  </a:schemeClr>
                </a:solidFill>
              </a:rPr>
              <a:t>Zapiši, katero vrsto lesa bi jim ti priporočil in katere zagotovo ne?</a:t>
            </a:r>
          </a:p>
        </p:txBody>
      </p:sp>
    </p:spTree>
    <p:extLst>
      <p:ext uri="{BB962C8B-B14F-4D97-AF65-F5344CB8AC3E}">
        <p14:creationId xmlns:p14="http://schemas.microsoft.com/office/powerpoint/2010/main" val="64752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86E10-CD37-4E45-957B-497A8637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nline Media 3" title="Nik menja parket">
            <a:hlinkClick r:id="" action="ppaction://media"/>
            <a:extLst>
              <a:ext uri="{FF2B5EF4-FFF2-40B4-BE49-F238E27FC236}">
                <a16:creationId xmlns:a16="http://schemas.microsoft.com/office/drawing/2014/main" id="{170F2FD6-F7E6-452D-B24B-8090428C4B2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46425" y="2557463"/>
            <a:ext cx="5899150" cy="33178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8E5A783-0C0B-4F23-A992-457C8AAD189F}"/>
              </a:ext>
            </a:extLst>
          </p:cNvPr>
          <p:cNvSpPr txBox="1">
            <a:spLocks/>
          </p:cNvSpPr>
          <p:nvPr/>
        </p:nvSpPr>
        <p:spPr>
          <a:xfrm>
            <a:off x="863018" y="982132"/>
            <a:ext cx="10465963" cy="1537616"/>
          </a:xfrm>
          <a:prstGeom prst="rect">
            <a:avLst/>
          </a:prstGeom>
          <a:solidFill>
            <a:srgbClr val="FFC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r>
              <a:rPr lang="sl-SI" sz="2800" b="1" dirty="0">
                <a:solidFill>
                  <a:schemeClr val="accent4">
                    <a:lumMod val="50000"/>
                  </a:schemeClr>
                </a:solidFill>
              </a:rPr>
              <a:t>V spodnjem videu si oglej ali si pravilno ocenil, katero vrsto lesa bi priporočil družini Novak.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2A8E64-FF96-4D57-9433-D6A69A0338E3}"/>
              </a:ext>
            </a:extLst>
          </p:cNvPr>
          <p:cNvSpPr/>
          <p:nvPr/>
        </p:nvSpPr>
        <p:spPr>
          <a:xfrm>
            <a:off x="3852607" y="5913053"/>
            <a:ext cx="4930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4"/>
              </a:rPr>
              <a:t>https://www.youtube.com/watch?v=Wz8SmT5rZbI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1107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6EC3-9EF4-4EA1-8880-1E34E040BF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sl-SI" sz="3500" b="1" dirty="0"/>
              <a:t>Oceni, koliko milijonov smrek imamo v Sloveniji.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57CD4-C001-4DA2-ACF1-9EE35043B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 Sloveniji je 627 milijonov dreves, malo več kot polovica je listavcev. </a:t>
            </a:r>
          </a:p>
          <a:p>
            <a:r>
              <a:rPr lang="sl-SI" dirty="0"/>
              <a:t>Največ je bukev, 208 milijonov. </a:t>
            </a:r>
          </a:p>
          <a:p>
            <a:r>
              <a:rPr lang="sl-SI" dirty="0"/>
              <a:t>Med iglavci so najpogostejše smreke. </a:t>
            </a:r>
          </a:p>
          <a:p>
            <a:r>
              <a:rPr lang="sl-SI" dirty="0"/>
              <a:t>Koliko milijonov smrek imamo v Sloveniji?</a:t>
            </a:r>
          </a:p>
          <a:p>
            <a:r>
              <a:rPr lang="sl-SI" dirty="0"/>
              <a:t>Odgovor zapiši na listek.</a:t>
            </a:r>
          </a:p>
        </p:txBody>
      </p:sp>
    </p:spTree>
    <p:extLst>
      <p:ext uri="{BB962C8B-B14F-4D97-AF65-F5344CB8AC3E}">
        <p14:creationId xmlns:p14="http://schemas.microsoft.com/office/powerpoint/2010/main" val="322522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Razmisli, oceni: drevesa">
            <a:hlinkClick r:id="" action="ppaction://media"/>
            <a:extLst>
              <a:ext uri="{FF2B5EF4-FFF2-40B4-BE49-F238E27FC236}">
                <a16:creationId xmlns:a16="http://schemas.microsoft.com/office/drawing/2014/main" id="{00C22B2D-C637-4724-8E13-A94653F7C97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46425" y="2557463"/>
            <a:ext cx="5899150" cy="33178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65AA4F5-B698-4332-A3B4-ABA7A623A82B}"/>
              </a:ext>
            </a:extLst>
          </p:cNvPr>
          <p:cNvSpPr txBox="1">
            <a:spLocks/>
          </p:cNvSpPr>
          <p:nvPr/>
        </p:nvSpPr>
        <p:spPr>
          <a:xfrm>
            <a:off x="1295401" y="815750"/>
            <a:ext cx="9601196" cy="1303867"/>
          </a:xfrm>
          <a:prstGeom prst="rect">
            <a:avLst/>
          </a:prstGeom>
          <a:solidFill>
            <a:srgbClr val="92D050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3500" b="1" dirty="0"/>
              <a:t>Preveri, ali si dobro ocenil.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C8393A-FE9C-4FBC-8BAD-9C64A590387A}"/>
              </a:ext>
            </a:extLst>
          </p:cNvPr>
          <p:cNvSpPr/>
          <p:nvPr/>
        </p:nvSpPr>
        <p:spPr>
          <a:xfrm>
            <a:off x="2949574" y="5875338"/>
            <a:ext cx="7505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4"/>
              </a:rPr>
              <a:t>https://www.youtube.com/watch?v=P92KeD6lkiI&amp;feature=emb_logo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312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FEF306C-2E18-4B5E-9424-4A55D72C9E47}"/>
              </a:ext>
            </a:extLst>
          </p:cNvPr>
          <p:cNvSpPr txBox="1"/>
          <p:nvPr/>
        </p:nvSpPr>
        <p:spPr>
          <a:xfrm>
            <a:off x="2351584" y="1268761"/>
            <a:ext cx="7200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>
                <a:latin typeface="+mj-lt"/>
              </a:rPr>
              <a:t>Upam, da ste uživali v ogledu filmčkov, sedaj pa veselo na delo…..</a:t>
            </a:r>
          </a:p>
          <a:p>
            <a:endParaRPr lang="sl-SI" sz="5400" i="1" dirty="0"/>
          </a:p>
          <a:p>
            <a:endParaRPr lang="sl-SI" sz="5400" i="1" dirty="0"/>
          </a:p>
        </p:txBody>
      </p:sp>
      <p:sp>
        <p:nvSpPr>
          <p:cNvPr id="3" name="Puščica: črtice desno 2">
            <a:extLst>
              <a:ext uri="{FF2B5EF4-FFF2-40B4-BE49-F238E27FC236}">
                <a16:creationId xmlns:a16="http://schemas.microsoft.com/office/drawing/2014/main" id="{4B174D6D-018C-4119-BB8D-C861BE96DF0B}"/>
              </a:ext>
            </a:extLst>
          </p:cNvPr>
          <p:cNvSpPr/>
          <p:nvPr/>
        </p:nvSpPr>
        <p:spPr>
          <a:xfrm>
            <a:off x="3935760" y="4437113"/>
            <a:ext cx="3528392" cy="1078965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1591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FE90C-3799-48CC-BEB4-E8C9FE358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276605"/>
            <a:ext cx="9601196" cy="913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4500" cap="all" dirty="0">
                <a:solidFill>
                  <a:srgbClr val="00AC00"/>
                </a:solidFill>
                <a:latin typeface="Arial Black" panose="020B0A04020102020204" pitchFamily="34" charset="0"/>
              </a:rPr>
              <a:t>RECIKLIRAJMo!</a:t>
            </a:r>
            <a:endParaRPr lang="sl-SI" sz="5500" dirty="0">
              <a:solidFill>
                <a:srgbClr val="00AC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474928-1B27-4116-95BE-BE9311007B91}"/>
              </a:ext>
            </a:extLst>
          </p:cNvPr>
          <p:cNvSpPr/>
          <p:nvPr/>
        </p:nvSpPr>
        <p:spPr>
          <a:xfrm>
            <a:off x="1295402" y="2574920"/>
            <a:ext cx="612955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500" dirty="0"/>
              <a:t>Recikliranje je super stvar, s katero varujemo okolje, hkrati pa je lahko tudi zabavna.</a:t>
            </a:r>
            <a:endParaRPr lang="sl-SI" sz="3500" b="0" i="0" dirty="0">
              <a:solidFill>
                <a:schemeClr val="bg1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Recycling Symbol Reuse Waste Hierarchy Waste Minimisation, PNG ...">
            <a:extLst>
              <a:ext uri="{FF2B5EF4-FFF2-40B4-BE49-F238E27FC236}">
                <a16:creationId xmlns:a16="http://schemas.microsoft.com/office/drawing/2014/main" id="{F7C77FF9-856A-4F1F-B6ED-705410A60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718" y="4230064"/>
            <a:ext cx="1868688" cy="187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7689845-66E5-4820-AA71-CE20C6ABF8D3}"/>
              </a:ext>
            </a:extLst>
          </p:cNvPr>
          <p:cNvSpPr/>
          <p:nvPr/>
        </p:nvSpPr>
        <p:spPr>
          <a:xfrm>
            <a:off x="8028264" y="2826901"/>
            <a:ext cx="3296874" cy="1967921"/>
          </a:xfrm>
          <a:prstGeom prst="wedgeRoundRectCallout">
            <a:avLst>
              <a:gd name="adj1" fmla="val 46911"/>
              <a:gd name="adj2" fmla="val 76500"/>
              <a:gd name="adj3" fmla="val 16667"/>
            </a:avLst>
          </a:prstGeom>
          <a:solidFill>
            <a:srgbClr val="00AC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sl-SI" dirty="0"/>
              <a:t>RECIKLIRATI POMENI </a:t>
            </a:r>
            <a:r>
              <a:rPr lang="sl-SI" b="1" dirty="0"/>
              <a:t>PONOVNO UPORABITI </a:t>
            </a:r>
            <a:r>
              <a:rPr lang="sl-SI" dirty="0"/>
              <a:t>ŽE RABLJENE PREDMETE.</a:t>
            </a:r>
          </a:p>
        </p:txBody>
      </p:sp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19E5CAA-6C95-4116-9FAD-5D47AED506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46308" y="4620050"/>
            <a:ext cx="1868689" cy="230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27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616</Words>
  <Application>Microsoft Office PowerPoint</Application>
  <PresentationFormat>Widescreen</PresentationFormat>
  <Paragraphs>74</Paragraphs>
  <Slides>21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Garamond</vt:lpstr>
      <vt:lpstr>Naravno</vt:lpstr>
      <vt:lpstr>Officeova tema</vt:lpstr>
      <vt:lpstr>Tehniški dan IZDELEK IZ LESA</vt:lpstr>
      <vt:lpstr>PowerPoint Presentation</vt:lpstr>
      <vt:lpstr>PowerPoint Presentation</vt:lpstr>
      <vt:lpstr>Novakovi so se odločili, da bodo zamenjali parket v dnevni sobi.  Razmišljajo o tem, kateri les bi bil najboljši. Zapiši, katero vrsto lesa bi jim ti priporočil in katere zagotovo ne?</vt:lpstr>
      <vt:lpstr>PowerPoint Presentation</vt:lpstr>
      <vt:lpstr>Oceni, koliko milijonov smrek imamo v Sloveniji.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*Če boste delali z lepilno pištolo 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Tehniški dan IZDELEK IZ LESA</dc:title>
  <dc:creator>Marijana Fidel</dc:creator>
  <cp:lastModifiedBy>Marijana Fidel</cp:lastModifiedBy>
  <cp:revision>6</cp:revision>
  <dcterms:created xsi:type="dcterms:W3CDTF">2020-04-14T10:40:56Z</dcterms:created>
  <dcterms:modified xsi:type="dcterms:W3CDTF">2020-04-14T12:47:45Z</dcterms:modified>
</cp:coreProperties>
</file>