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9" r:id="rId5"/>
    <p:sldId id="290" r:id="rId6"/>
    <p:sldId id="304" r:id="rId7"/>
    <p:sldId id="302" r:id="rId8"/>
    <p:sldId id="301" r:id="rId9"/>
    <p:sldId id="293" r:id="rId10"/>
    <p:sldId id="294" r:id="rId11"/>
    <p:sldId id="305" r:id="rId12"/>
    <p:sldId id="303" r:id="rId13"/>
    <p:sldId id="297" r:id="rId14"/>
    <p:sldId id="276" r:id="rId15"/>
    <p:sldId id="307" r:id="rId16"/>
    <p:sldId id="30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74" autoAdjust="0"/>
  </p:normalViewPr>
  <p:slideViewPr>
    <p:cSldViewPr snapToGrid="0" showGuides="1">
      <p:cViewPr varScale="1">
        <p:scale>
          <a:sx n="103" d="100"/>
          <a:sy n="103" d="100"/>
        </p:scale>
        <p:origin x="852" y="10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C0B1F-4532-4B8E-B163-9F1CD0629E6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2509E72-64CD-4B3B-B77E-DB7D805624DD}">
      <dgm:prSet phldrT="[besedil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PRIMARNE surovine</a:t>
          </a:r>
        </a:p>
        <a:p>
          <a:r>
            <a:rPr lang="sl-SI" sz="1800" dirty="0"/>
            <a:t>Uporabimo jih prvič.</a:t>
          </a:r>
        </a:p>
      </dgm:t>
    </dgm:pt>
    <dgm:pt modelId="{71B4683F-7C92-4302-90D5-0677FBEC6443}" type="parTrans" cxnId="{5C6E017D-0BF8-4C95-8401-967C265C77B1}">
      <dgm:prSet/>
      <dgm:spPr/>
      <dgm:t>
        <a:bodyPr/>
        <a:lstStyle/>
        <a:p>
          <a:endParaRPr lang="sl-SI"/>
        </a:p>
      </dgm:t>
    </dgm:pt>
    <dgm:pt modelId="{9948D489-F963-4CBF-BCCE-E77ACB7BFC76}" type="sibTrans" cxnId="{5C6E017D-0BF8-4C95-8401-967C265C77B1}">
      <dgm:prSet/>
      <dgm:spPr/>
      <dgm:t>
        <a:bodyPr/>
        <a:lstStyle/>
        <a:p>
          <a:endParaRPr lang="sl-SI"/>
        </a:p>
      </dgm:t>
    </dgm:pt>
    <dgm:pt modelId="{D499E1EB-F41B-4F74-A114-CA8750E2D46D}">
      <dgm:prSet phldrT="[besedil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SEKUNDARNE surovine </a:t>
          </a:r>
        </a:p>
        <a:p>
          <a:r>
            <a:rPr lang="sl-SI" sz="1600" dirty="0"/>
            <a:t>Gredo ponovno v proizvodnjo. </a:t>
          </a:r>
        </a:p>
        <a:p>
          <a:r>
            <a:rPr lang="sl-SI" sz="1600" dirty="0"/>
            <a:t>Dobimo jih z recikliranjem.</a:t>
          </a:r>
        </a:p>
      </dgm:t>
    </dgm:pt>
    <dgm:pt modelId="{3137DFE7-4C9D-4D11-9C02-0B5E2F08EE37}" type="parTrans" cxnId="{346F036F-EFA5-4EF4-AADE-7C1530ABA36D}">
      <dgm:prSet/>
      <dgm:spPr/>
      <dgm:t>
        <a:bodyPr/>
        <a:lstStyle/>
        <a:p>
          <a:endParaRPr lang="sl-SI"/>
        </a:p>
      </dgm:t>
    </dgm:pt>
    <dgm:pt modelId="{9DCEF13C-628F-49CA-BC49-CD074A9F9A1A}" type="sibTrans" cxnId="{346F036F-EFA5-4EF4-AADE-7C1530ABA36D}">
      <dgm:prSet/>
      <dgm:spPr/>
      <dgm:t>
        <a:bodyPr/>
        <a:lstStyle/>
        <a:p>
          <a:endParaRPr lang="sl-SI"/>
        </a:p>
      </dgm:t>
    </dgm:pt>
    <dgm:pt modelId="{3F61AE15-5569-46C6-80B9-EC358CD2D889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 PAPIR</a:t>
          </a:r>
        </a:p>
      </dgm:t>
    </dgm:pt>
    <dgm:pt modelId="{5ECBEA72-7CE4-4A44-885B-38DAB49F8010}" type="parTrans" cxnId="{AC010D4A-053A-4CCC-884E-6D505DEB9592}">
      <dgm:prSet/>
      <dgm:spPr/>
      <dgm:t>
        <a:bodyPr/>
        <a:lstStyle/>
        <a:p>
          <a:endParaRPr lang="sl-SI"/>
        </a:p>
      </dgm:t>
    </dgm:pt>
    <dgm:pt modelId="{17AC6549-0946-4E5B-9F97-C69E86C5399C}" type="sibTrans" cxnId="{AC010D4A-053A-4CCC-884E-6D505DEB9592}">
      <dgm:prSet/>
      <dgm:spPr/>
      <dgm:t>
        <a:bodyPr/>
        <a:lstStyle/>
        <a:p>
          <a:endParaRPr lang="sl-SI"/>
        </a:p>
      </dgm:t>
    </dgm:pt>
    <dgm:pt modelId="{00384F15-483C-4214-9DC5-64934D085765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l-SI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STARE KRPE</a:t>
          </a:r>
        </a:p>
      </dgm:t>
    </dgm:pt>
    <dgm:pt modelId="{F0226070-75A7-43D9-A271-CF810A534E13}" type="parTrans" cxnId="{8DAA4C56-5F54-4126-9DE1-D74E46818A6F}">
      <dgm:prSet/>
      <dgm:spPr/>
      <dgm:t>
        <a:bodyPr/>
        <a:lstStyle/>
        <a:p>
          <a:endParaRPr lang="sl-SI"/>
        </a:p>
      </dgm:t>
    </dgm:pt>
    <dgm:pt modelId="{0E718CEE-10AD-49DB-8E0C-B9FFE5245AD1}" type="sibTrans" cxnId="{8DAA4C56-5F54-4126-9DE1-D74E46818A6F}">
      <dgm:prSet/>
      <dgm:spPr/>
      <dgm:t>
        <a:bodyPr/>
        <a:lstStyle/>
        <a:p>
          <a:endParaRPr lang="sl-SI"/>
        </a:p>
      </dgm:t>
    </dgm:pt>
    <dgm:pt modelId="{A2CE2004-4C60-4E84-80A7-DB186222F9EB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1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LESOVINA </a:t>
          </a:r>
          <a:r>
            <a:rPr lang="sl-SI" sz="1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 predelamo les</a:t>
          </a:r>
        </a:p>
      </dgm:t>
    </dgm:pt>
    <dgm:pt modelId="{616E77EF-0B49-40F1-B2CB-0D9C646EC440}" type="sibTrans" cxnId="{BA72ADA7-0CB4-46C2-A2DF-FD83CF2FAB94}">
      <dgm:prSet/>
      <dgm:spPr/>
      <dgm:t>
        <a:bodyPr/>
        <a:lstStyle/>
        <a:p>
          <a:endParaRPr lang="sl-SI"/>
        </a:p>
      </dgm:t>
    </dgm:pt>
    <dgm:pt modelId="{3AE2FE4B-63A6-4FDF-AB80-9A78E5BD2796}" type="parTrans" cxnId="{BA72ADA7-0CB4-46C2-A2DF-FD83CF2FAB94}">
      <dgm:prSet/>
      <dgm:spPr/>
      <dgm:t>
        <a:bodyPr/>
        <a:lstStyle/>
        <a:p>
          <a:endParaRPr lang="sl-SI"/>
        </a:p>
      </dgm:t>
    </dgm:pt>
    <dgm:pt modelId="{EF59ED69-D0B8-49A2-AA0C-5DECD4986CEE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sz="1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CELOLOZA</a:t>
          </a:r>
          <a:r>
            <a: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- Les kuhajo v vodi, v kateri so pri visoki temperaturi in povišanem tlaku raztopljene kemikalije.</a:t>
          </a:r>
        </a:p>
      </dgm:t>
    </dgm:pt>
    <dgm:pt modelId="{2353CB00-9FD0-40EA-A01E-84F15306C11D}" type="sibTrans" cxnId="{F167B6C3-1A44-467A-A7B4-7AC940448BBE}">
      <dgm:prSet/>
      <dgm:spPr/>
      <dgm:t>
        <a:bodyPr/>
        <a:lstStyle/>
        <a:p>
          <a:endParaRPr lang="sl-SI"/>
        </a:p>
      </dgm:t>
    </dgm:pt>
    <dgm:pt modelId="{216A1D31-B6D8-42A8-BDBD-5E69331582E6}" type="parTrans" cxnId="{F167B6C3-1A44-467A-A7B4-7AC940448BBE}">
      <dgm:prSet/>
      <dgm:spPr/>
      <dgm:t>
        <a:bodyPr/>
        <a:lstStyle/>
        <a:p>
          <a:endParaRPr lang="sl-SI"/>
        </a:p>
      </dgm:t>
    </dgm:pt>
    <dgm:pt modelId="{0D4EEDA8-4CCB-4291-B954-669EC784FC68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553D3E-F92E-4A67-AEB3-75C44CB1556B}" type="parTrans" cxnId="{FB16CA72-A983-4867-9C9D-1A7DE4847FD7}">
      <dgm:prSet/>
      <dgm:spPr/>
      <dgm:t>
        <a:bodyPr/>
        <a:lstStyle/>
        <a:p>
          <a:endParaRPr lang="sl-SI"/>
        </a:p>
      </dgm:t>
    </dgm:pt>
    <dgm:pt modelId="{06BA3A8E-E1DC-4DF2-AA92-BE464E0A8F70}" type="sibTrans" cxnId="{FB16CA72-A983-4867-9C9D-1A7DE4847FD7}">
      <dgm:prSet/>
      <dgm:spPr/>
      <dgm:t>
        <a:bodyPr/>
        <a:lstStyle/>
        <a:p>
          <a:endParaRPr lang="sl-SI"/>
        </a:p>
      </dgm:t>
    </dgm:pt>
    <dgm:pt modelId="{A56B19FB-1B97-4696-B2E9-D8BC2D641022}">
      <dgm:prSet phldrT="[besedil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sl-SI" sz="2000" dirty="0">
            <a:solidFill>
              <a:srgbClr val="7030A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13448A-B735-4FAB-BE31-046B5D0FF124}" type="parTrans" cxnId="{B8423EEB-1507-4DB9-87F4-1796A5FFD5AF}">
      <dgm:prSet/>
      <dgm:spPr/>
      <dgm:t>
        <a:bodyPr/>
        <a:lstStyle/>
        <a:p>
          <a:endParaRPr lang="sl-SI"/>
        </a:p>
      </dgm:t>
    </dgm:pt>
    <dgm:pt modelId="{D6A73374-7069-41EE-8336-ED38C71F730A}" type="sibTrans" cxnId="{B8423EEB-1507-4DB9-87F4-1796A5FFD5AF}">
      <dgm:prSet/>
      <dgm:spPr/>
      <dgm:t>
        <a:bodyPr/>
        <a:lstStyle/>
        <a:p>
          <a:endParaRPr lang="sl-SI"/>
        </a:p>
      </dgm:t>
    </dgm:pt>
    <dgm:pt modelId="{F5183AB8-512C-4B57-A7D9-A13C67ADEC54}" type="pres">
      <dgm:prSet presAssocID="{EB7C0B1F-4532-4B8E-B163-9F1CD0629E64}" presName="Name0" presStyleCnt="0">
        <dgm:presLayoutVars>
          <dgm:dir/>
          <dgm:animLvl val="lvl"/>
          <dgm:resizeHandles val="exact"/>
        </dgm:presLayoutVars>
      </dgm:prSet>
      <dgm:spPr/>
    </dgm:pt>
    <dgm:pt modelId="{9D26AD1C-D65C-4061-94B9-4B8A9646EBDE}" type="pres">
      <dgm:prSet presAssocID="{62509E72-64CD-4B3B-B77E-DB7D805624DD}" presName="composite" presStyleCnt="0"/>
      <dgm:spPr/>
    </dgm:pt>
    <dgm:pt modelId="{8F71666E-87F3-4B0C-B90C-2DA337E47732}" type="pres">
      <dgm:prSet presAssocID="{62509E72-64CD-4B3B-B77E-DB7D805624DD}" presName="parTx" presStyleLbl="alignNode1" presStyleIdx="0" presStyleCnt="2" custLinFactNeighborX="-30" custLinFactNeighborY="-1723">
        <dgm:presLayoutVars>
          <dgm:chMax val="0"/>
          <dgm:chPref val="0"/>
          <dgm:bulletEnabled val="1"/>
        </dgm:presLayoutVars>
      </dgm:prSet>
      <dgm:spPr/>
    </dgm:pt>
    <dgm:pt modelId="{E97FFFBE-1577-42C3-8A3E-0F4062E5512D}" type="pres">
      <dgm:prSet presAssocID="{62509E72-64CD-4B3B-B77E-DB7D805624DD}" presName="desTx" presStyleLbl="alignAccFollowNode1" presStyleIdx="0" presStyleCnt="2">
        <dgm:presLayoutVars>
          <dgm:bulletEnabled val="1"/>
        </dgm:presLayoutVars>
      </dgm:prSet>
      <dgm:spPr/>
    </dgm:pt>
    <dgm:pt modelId="{857D01DB-56FB-4A83-B3C8-530666BA4082}" type="pres">
      <dgm:prSet presAssocID="{9948D489-F963-4CBF-BCCE-E77ACB7BFC76}" presName="space" presStyleCnt="0"/>
      <dgm:spPr/>
    </dgm:pt>
    <dgm:pt modelId="{25AFC16A-E423-4270-A3E1-603BD97AE4F2}" type="pres">
      <dgm:prSet presAssocID="{D499E1EB-F41B-4F74-A114-CA8750E2D46D}" presName="composite" presStyleCnt="0"/>
      <dgm:spPr/>
    </dgm:pt>
    <dgm:pt modelId="{94DD1427-F31E-47AA-8256-FEE61922BE9A}" type="pres">
      <dgm:prSet presAssocID="{D499E1EB-F41B-4F74-A114-CA8750E2D46D}" presName="parTx" presStyleLbl="alignNode1" presStyleIdx="1" presStyleCnt="2" custScaleX="109392">
        <dgm:presLayoutVars>
          <dgm:chMax val="0"/>
          <dgm:chPref val="0"/>
          <dgm:bulletEnabled val="1"/>
        </dgm:presLayoutVars>
      </dgm:prSet>
      <dgm:spPr/>
    </dgm:pt>
    <dgm:pt modelId="{E31CB979-A700-4ECF-89A6-9FD42810A517}" type="pres">
      <dgm:prSet presAssocID="{D499E1EB-F41B-4F74-A114-CA8750E2D46D}" presName="desTx" presStyleLbl="alignAccFollowNode1" presStyleIdx="1" presStyleCnt="2" custScaleX="110256">
        <dgm:presLayoutVars>
          <dgm:bulletEnabled val="1"/>
        </dgm:presLayoutVars>
      </dgm:prSet>
      <dgm:spPr/>
    </dgm:pt>
  </dgm:ptLst>
  <dgm:cxnLst>
    <dgm:cxn modelId="{C7E2A817-43A7-434B-9FC2-7960A2441A40}" type="presOf" srcId="{EB7C0B1F-4532-4B8E-B163-9F1CD0629E64}" destId="{F5183AB8-512C-4B57-A7D9-A13C67ADEC54}" srcOrd="0" destOrd="0" presId="urn:microsoft.com/office/officeart/2005/8/layout/hList1"/>
    <dgm:cxn modelId="{AC010D4A-053A-4CCC-884E-6D505DEB9592}" srcId="{D499E1EB-F41B-4F74-A114-CA8750E2D46D}" destId="{3F61AE15-5569-46C6-80B9-EC358CD2D889}" srcOrd="0" destOrd="0" parTransId="{5ECBEA72-7CE4-4A44-885B-38DAB49F8010}" sibTransId="{17AC6549-0946-4E5B-9F97-C69E86C5399C}"/>
    <dgm:cxn modelId="{E327C74A-C532-4FBB-8A3A-3D6E6DAA5561}" type="presOf" srcId="{EF59ED69-D0B8-49A2-AA0C-5DECD4986CEE}" destId="{E97FFFBE-1577-42C3-8A3E-0F4062E5512D}" srcOrd="0" destOrd="2" presId="urn:microsoft.com/office/officeart/2005/8/layout/hList1"/>
    <dgm:cxn modelId="{346F036F-EFA5-4EF4-AADE-7C1530ABA36D}" srcId="{EB7C0B1F-4532-4B8E-B163-9F1CD0629E64}" destId="{D499E1EB-F41B-4F74-A114-CA8750E2D46D}" srcOrd="1" destOrd="0" parTransId="{3137DFE7-4C9D-4D11-9C02-0B5E2F08EE37}" sibTransId="{9DCEF13C-628F-49CA-BC49-CD074A9F9A1A}"/>
    <dgm:cxn modelId="{FB16CA72-A983-4867-9C9D-1A7DE4847FD7}" srcId="{62509E72-64CD-4B3B-B77E-DB7D805624DD}" destId="{0D4EEDA8-4CCB-4291-B954-669EC784FC68}" srcOrd="1" destOrd="0" parTransId="{5E553D3E-F92E-4A67-AEB3-75C44CB1556B}" sibTransId="{06BA3A8E-E1DC-4DF2-AA92-BE464E0A8F70}"/>
    <dgm:cxn modelId="{8DAA4C56-5F54-4126-9DE1-D74E46818A6F}" srcId="{D499E1EB-F41B-4F74-A114-CA8750E2D46D}" destId="{00384F15-483C-4214-9DC5-64934D085765}" srcOrd="2" destOrd="0" parTransId="{F0226070-75A7-43D9-A271-CF810A534E13}" sibTransId="{0E718CEE-10AD-49DB-8E0C-B9FFE5245AD1}"/>
    <dgm:cxn modelId="{7E8FDC78-E9DB-4EDB-A024-47C008695B27}" type="presOf" srcId="{62509E72-64CD-4B3B-B77E-DB7D805624DD}" destId="{8F71666E-87F3-4B0C-B90C-2DA337E47732}" srcOrd="0" destOrd="0" presId="urn:microsoft.com/office/officeart/2005/8/layout/hList1"/>
    <dgm:cxn modelId="{5C6E017D-0BF8-4C95-8401-967C265C77B1}" srcId="{EB7C0B1F-4532-4B8E-B163-9F1CD0629E64}" destId="{62509E72-64CD-4B3B-B77E-DB7D805624DD}" srcOrd="0" destOrd="0" parTransId="{71B4683F-7C92-4302-90D5-0677FBEC6443}" sibTransId="{9948D489-F963-4CBF-BCCE-E77ACB7BFC76}"/>
    <dgm:cxn modelId="{BC0B217D-0E8A-4B7A-88FF-F05EDABFEEE8}" type="presOf" srcId="{00384F15-483C-4214-9DC5-64934D085765}" destId="{E31CB979-A700-4ECF-89A6-9FD42810A517}" srcOrd="0" destOrd="2" presId="urn:microsoft.com/office/officeart/2005/8/layout/hList1"/>
    <dgm:cxn modelId="{88A7F598-9E60-4E63-9993-F5E2FC03A838}" type="presOf" srcId="{0D4EEDA8-4CCB-4291-B954-669EC784FC68}" destId="{E97FFFBE-1577-42C3-8A3E-0F4062E5512D}" srcOrd="0" destOrd="1" presId="urn:microsoft.com/office/officeart/2005/8/layout/hList1"/>
    <dgm:cxn modelId="{BA72ADA7-0CB4-46C2-A2DF-FD83CF2FAB94}" srcId="{62509E72-64CD-4B3B-B77E-DB7D805624DD}" destId="{A2CE2004-4C60-4E84-80A7-DB186222F9EB}" srcOrd="0" destOrd="0" parTransId="{3AE2FE4B-63A6-4FDF-AB80-9A78E5BD2796}" sibTransId="{616E77EF-0B49-40F1-B2CB-0D9C646EC440}"/>
    <dgm:cxn modelId="{5DC16CB2-FC94-403B-A248-1E806D478BCF}" type="presOf" srcId="{A56B19FB-1B97-4696-B2E9-D8BC2D641022}" destId="{E31CB979-A700-4ECF-89A6-9FD42810A517}" srcOrd="0" destOrd="1" presId="urn:microsoft.com/office/officeart/2005/8/layout/hList1"/>
    <dgm:cxn modelId="{F167B6C3-1A44-467A-A7B4-7AC940448BBE}" srcId="{62509E72-64CD-4B3B-B77E-DB7D805624DD}" destId="{EF59ED69-D0B8-49A2-AA0C-5DECD4986CEE}" srcOrd="2" destOrd="0" parTransId="{216A1D31-B6D8-42A8-BDBD-5E69331582E6}" sibTransId="{2353CB00-9FD0-40EA-A01E-84F15306C11D}"/>
    <dgm:cxn modelId="{528AB5C4-D574-4C4D-A3E8-D495501D1D37}" type="presOf" srcId="{3F61AE15-5569-46C6-80B9-EC358CD2D889}" destId="{E31CB979-A700-4ECF-89A6-9FD42810A517}" srcOrd="0" destOrd="0" presId="urn:microsoft.com/office/officeart/2005/8/layout/hList1"/>
    <dgm:cxn modelId="{B8423EEB-1507-4DB9-87F4-1796A5FFD5AF}" srcId="{D499E1EB-F41B-4F74-A114-CA8750E2D46D}" destId="{A56B19FB-1B97-4696-B2E9-D8BC2D641022}" srcOrd="1" destOrd="0" parTransId="{A613448A-B735-4FAB-BE31-046B5D0FF124}" sibTransId="{D6A73374-7069-41EE-8336-ED38C71F730A}"/>
    <dgm:cxn modelId="{B21840F2-0296-447F-ABE4-D59C110799E0}" type="presOf" srcId="{D499E1EB-F41B-4F74-A114-CA8750E2D46D}" destId="{94DD1427-F31E-47AA-8256-FEE61922BE9A}" srcOrd="0" destOrd="0" presId="urn:microsoft.com/office/officeart/2005/8/layout/hList1"/>
    <dgm:cxn modelId="{94B03DFD-D6FD-4950-AB6B-2FD5649C5A23}" type="presOf" srcId="{A2CE2004-4C60-4E84-80A7-DB186222F9EB}" destId="{E97FFFBE-1577-42C3-8A3E-0F4062E5512D}" srcOrd="0" destOrd="0" presId="urn:microsoft.com/office/officeart/2005/8/layout/hList1"/>
    <dgm:cxn modelId="{41395DFD-F17D-4D60-AC61-617193ED2970}" type="presParOf" srcId="{F5183AB8-512C-4B57-A7D9-A13C67ADEC54}" destId="{9D26AD1C-D65C-4061-94B9-4B8A9646EBDE}" srcOrd="0" destOrd="0" presId="urn:microsoft.com/office/officeart/2005/8/layout/hList1"/>
    <dgm:cxn modelId="{ABF791AF-DE7C-486A-A684-4BF7394D7EE4}" type="presParOf" srcId="{9D26AD1C-D65C-4061-94B9-4B8A9646EBDE}" destId="{8F71666E-87F3-4B0C-B90C-2DA337E47732}" srcOrd="0" destOrd="0" presId="urn:microsoft.com/office/officeart/2005/8/layout/hList1"/>
    <dgm:cxn modelId="{AA74254B-D36F-4A82-B5C3-E18EEEFF0BD2}" type="presParOf" srcId="{9D26AD1C-D65C-4061-94B9-4B8A9646EBDE}" destId="{E97FFFBE-1577-42C3-8A3E-0F4062E5512D}" srcOrd="1" destOrd="0" presId="urn:microsoft.com/office/officeart/2005/8/layout/hList1"/>
    <dgm:cxn modelId="{08336D23-A8B6-4D60-9C33-63045BF786F6}" type="presParOf" srcId="{F5183AB8-512C-4B57-A7D9-A13C67ADEC54}" destId="{857D01DB-56FB-4A83-B3C8-530666BA4082}" srcOrd="1" destOrd="0" presId="urn:microsoft.com/office/officeart/2005/8/layout/hList1"/>
    <dgm:cxn modelId="{0C0B1A78-E9EB-4C19-89BE-CA5DBF0E39C2}" type="presParOf" srcId="{F5183AB8-512C-4B57-A7D9-A13C67ADEC54}" destId="{25AFC16A-E423-4270-A3E1-603BD97AE4F2}" srcOrd="2" destOrd="0" presId="urn:microsoft.com/office/officeart/2005/8/layout/hList1"/>
    <dgm:cxn modelId="{2CB8DB26-28CE-4BA7-9AEF-9E5E52316A44}" type="presParOf" srcId="{25AFC16A-E423-4270-A3E1-603BD97AE4F2}" destId="{94DD1427-F31E-47AA-8256-FEE61922BE9A}" srcOrd="0" destOrd="0" presId="urn:microsoft.com/office/officeart/2005/8/layout/hList1"/>
    <dgm:cxn modelId="{BEBD806A-0E84-47A4-B4B9-7310C3C82F61}" type="presParOf" srcId="{25AFC16A-E423-4270-A3E1-603BD97AE4F2}" destId="{E31CB979-A700-4ECF-89A6-9FD42810A5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666E-87F3-4B0C-B90C-2DA337E47732}">
      <dsp:nvSpPr>
        <dsp:cNvPr id="0" name=""/>
        <dsp:cNvSpPr/>
      </dsp:nvSpPr>
      <dsp:spPr>
        <a:xfrm>
          <a:off x="0" y="0"/>
          <a:ext cx="3933728" cy="1526400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PRIMARNE surovine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Uporabimo jih prvič.</a:t>
          </a:r>
        </a:p>
      </dsp:txBody>
      <dsp:txXfrm>
        <a:off x="0" y="0"/>
        <a:ext cx="3933728" cy="1526400"/>
      </dsp:txXfrm>
    </dsp:sp>
    <dsp:sp modelId="{E97FFFBE-1577-42C3-8A3E-0F4062E5512D}">
      <dsp:nvSpPr>
        <dsp:cNvPr id="0" name=""/>
        <dsp:cNvSpPr/>
      </dsp:nvSpPr>
      <dsp:spPr>
        <a:xfrm>
          <a:off x="1169" y="1534300"/>
          <a:ext cx="3933728" cy="23277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800" b="1" kern="12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LESOVINA </a:t>
          </a:r>
          <a:r>
            <a:rPr lang="sl-SI" sz="1800" b="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– predelamo 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800" b="1" kern="12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CELOLOZA</a:t>
          </a:r>
          <a:r>
            <a:rPr lang="sl-SI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- Les kuhajo v vodi, v kateri so pri visoki temperaturi in povišanem tlaku raztopljene kemikalije.</a:t>
          </a:r>
        </a:p>
      </dsp:txBody>
      <dsp:txXfrm>
        <a:off x="1169" y="1534300"/>
        <a:ext cx="3933728" cy="2327760"/>
      </dsp:txXfrm>
    </dsp:sp>
    <dsp:sp modelId="{94DD1427-F31E-47AA-8256-FEE61922BE9A}">
      <dsp:nvSpPr>
        <dsp:cNvPr id="0" name=""/>
        <dsp:cNvSpPr/>
      </dsp:nvSpPr>
      <dsp:spPr>
        <a:xfrm>
          <a:off x="4502613" y="7899"/>
          <a:ext cx="4303184" cy="152640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SEKUNDARNE surovine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Gredo ponovno v proizvodnjo.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Dobimo jih z recikliranjem.</a:t>
          </a:r>
        </a:p>
      </dsp:txBody>
      <dsp:txXfrm>
        <a:off x="4502613" y="7899"/>
        <a:ext cx="4303184" cy="1526400"/>
      </dsp:txXfrm>
    </dsp:sp>
    <dsp:sp modelId="{E31CB979-A700-4ECF-89A6-9FD42810A517}">
      <dsp:nvSpPr>
        <dsp:cNvPr id="0" name=""/>
        <dsp:cNvSpPr/>
      </dsp:nvSpPr>
      <dsp:spPr>
        <a:xfrm>
          <a:off x="4485619" y="1534300"/>
          <a:ext cx="4337171" cy="23277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 PAPIR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2000" kern="1200" dirty="0">
            <a:solidFill>
              <a:srgbClr val="7030A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STARE KRPE</a:t>
          </a:r>
        </a:p>
      </dsp:txBody>
      <dsp:txXfrm>
        <a:off x="4485619" y="1534300"/>
        <a:ext cx="4337171" cy="232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20. 10. 2020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0716-D8CB-4A49-A778-538AEB3FAAD3}" type="datetimeFigureOut">
              <a:rPr lang="sl-SI" smtClean="0"/>
              <a:t>20. 10. 2020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533AB-B1FA-4939-91C4-3DE33B9EC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16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1FE1E-AA65-4785-8283-B65D186CB7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8B80661-7D2D-4C48-8F97-4D2627192578}" type="slidenum">
              <a:t>11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67C85-F1DF-463C-A023-7CA6AE3B8B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C676C-EE66-4653-B87B-D3663C1AAB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1FE1E-AA65-4785-8283-B65D186CB7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8B80661-7D2D-4C48-8F97-4D2627192578}" type="slidenum">
              <a:t>12</a:t>
            </a:fld>
            <a:endParaRPr lang="sl-S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67C85-F1DF-463C-A023-7CA6AE3B8B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C676C-EE66-4653-B87B-D3663C1AAB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22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9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BBE87-7509-4D3D-986D-2992C91C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7878DC7-06FD-4908-95B5-EA16D8B50974}" type="datetime1">
              <a:rPr lang="sl-SI" smtClean="0"/>
              <a:pPr lvl="0"/>
              <a:t>20. 10. 2020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06D9C-F3B0-4816-BEE3-8B0901D6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0629-0AED-4A2E-88B4-17C30093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A86134-C0BD-4525-B266-394EAE5BFE84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4787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dh_tAyFN_8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ndle, Jute Rope, Newspaper, Old Newspaper, Stack">
            <a:extLst>
              <a:ext uri="{FF2B5EF4-FFF2-40B4-BE49-F238E27FC236}">
                <a16:creationId xmlns:a16="http://schemas.microsoft.com/office/drawing/2014/main" id="{3CE685AA-984D-447A-B1DB-A6CEFDB25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9"/>
          <a:stretch/>
        </p:blipFill>
        <p:spPr bwMode="auto">
          <a:xfrm>
            <a:off x="10184886" y="0"/>
            <a:ext cx="20071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7379" y="977360"/>
            <a:ext cx="7315200" cy="114300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PAPIR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5567" y="2228570"/>
            <a:ext cx="6858000" cy="640080"/>
          </a:xfrm>
        </p:spPr>
        <p:txBody>
          <a:bodyPr>
            <a:normAutofit/>
          </a:bodyPr>
          <a:lstStyle/>
          <a:p>
            <a:r>
              <a:rPr lang="sl-SI" dirty="0">
                <a:latin typeface="+mj-lt"/>
              </a:rPr>
              <a:t>TIT, 6. razred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77964">
            <a:off x="11390093" y="5171715"/>
            <a:ext cx="1155789" cy="197164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747532" y="2047219"/>
            <a:ext cx="1283227" cy="1488288"/>
          </a:xfrm>
          <a:prstGeom prst="rect">
            <a:avLst/>
          </a:prstGeom>
        </p:spPr>
      </p:pic>
      <p:sp>
        <p:nvSpPr>
          <p:cNvPr id="13" name="AutoShape 3">
            <a:extLst>
              <a:ext uri="{FF2B5EF4-FFF2-40B4-BE49-F238E27FC236}">
                <a16:creationId xmlns:a16="http://schemas.microsoft.com/office/drawing/2014/main" id="{677DFBA0-A962-44F6-BCCF-F8C38CB4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125" y="4249784"/>
            <a:ext cx="5973513" cy="2072639"/>
          </a:xfrm>
          <a:custGeom>
            <a:avLst/>
            <a:gdLst>
              <a:gd name="connsiteX0" fmla="*/ 0 w 5973513"/>
              <a:gd name="connsiteY0" fmla="*/ 0 h 2072639"/>
              <a:gd name="connsiteX1" fmla="*/ 497793 w 5973513"/>
              <a:gd name="connsiteY1" fmla="*/ 0 h 2072639"/>
              <a:gd name="connsiteX2" fmla="*/ 995586 w 5973513"/>
              <a:gd name="connsiteY2" fmla="*/ 0 h 2072639"/>
              <a:gd name="connsiteX3" fmla="*/ 995586 w 5973513"/>
              <a:gd name="connsiteY3" fmla="*/ 0 h 2072639"/>
              <a:gd name="connsiteX4" fmla="*/ 1493379 w 5973513"/>
              <a:gd name="connsiteY4" fmla="*/ 0 h 2072639"/>
              <a:gd name="connsiteX5" fmla="*/ 1946370 w 5973513"/>
              <a:gd name="connsiteY5" fmla="*/ 0 h 2072639"/>
              <a:gd name="connsiteX6" fmla="*/ 2488964 w 5973513"/>
              <a:gd name="connsiteY6" fmla="*/ 0 h 2072639"/>
              <a:gd name="connsiteX7" fmla="*/ 3116183 w 5973513"/>
              <a:gd name="connsiteY7" fmla="*/ 0 h 2072639"/>
              <a:gd name="connsiteX8" fmla="*/ 3743402 w 5973513"/>
              <a:gd name="connsiteY8" fmla="*/ 0 h 2072639"/>
              <a:gd name="connsiteX9" fmla="*/ 4475157 w 5973513"/>
              <a:gd name="connsiteY9" fmla="*/ 0 h 2072639"/>
              <a:gd name="connsiteX10" fmla="*/ 5241758 w 5973513"/>
              <a:gd name="connsiteY10" fmla="*/ 0 h 2072639"/>
              <a:gd name="connsiteX11" fmla="*/ 5973513 w 5973513"/>
              <a:gd name="connsiteY11" fmla="*/ 0 h 2072639"/>
              <a:gd name="connsiteX12" fmla="*/ 5973513 w 5973513"/>
              <a:gd name="connsiteY12" fmla="*/ 345440 h 2072639"/>
              <a:gd name="connsiteX13" fmla="*/ 5973513 w 5973513"/>
              <a:gd name="connsiteY13" fmla="*/ 345440 h 2072639"/>
              <a:gd name="connsiteX14" fmla="*/ 5973513 w 5973513"/>
              <a:gd name="connsiteY14" fmla="*/ 863600 h 2072639"/>
              <a:gd name="connsiteX15" fmla="*/ 5973513 w 5973513"/>
              <a:gd name="connsiteY15" fmla="*/ 1456029 h 2072639"/>
              <a:gd name="connsiteX16" fmla="*/ 5973513 w 5973513"/>
              <a:gd name="connsiteY16" fmla="*/ 2072639 h 2072639"/>
              <a:gd name="connsiteX17" fmla="*/ 5346294 w 5973513"/>
              <a:gd name="connsiteY17" fmla="*/ 2072639 h 2072639"/>
              <a:gd name="connsiteX18" fmla="*/ 4753921 w 5973513"/>
              <a:gd name="connsiteY18" fmla="*/ 2072639 h 2072639"/>
              <a:gd name="connsiteX19" fmla="*/ 4022166 w 5973513"/>
              <a:gd name="connsiteY19" fmla="*/ 2072639 h 2072639"/>
              <a:gd name="connsiteX20" fmla="*/ 3429792 w 5973513"/>
              <a:gd name="connsiteY20" fmla="*/ 2072639 h 2072639"/>
              <a:gd name="connsiteX21" fmla="*/ 2488964 w 5973513"/>
              <a:gd name="connsiteY21" fmla="*/ 2072639 h 2072639"/>
              <a:gd name="connsiteX22" fmla="*/ 2021039 w 5973513"/>
              <a:gd name="connsiteY22" fmla="*/ 2072639 h 2072639"/>
              <a:gd name="connsiteX23" fmla="*/ 1523246 w 5973513"/>
              <a:gd name="connsiteY23" fmla="*/ 2072639 h 2072639"/>
              <a:gd name="connsiteX24" fmla="*/ 995586 w 5973513"/>
              <a:gd name="connsiteY24" fmla="*/ 2072639 h 2072639"/>
              <a:gd name="connsiteX25" fmla="*/ 995586 w 5973513"/>
              <a:gd name="connsiteY25" fmla="*/ 2072639 h 2072639"/>
              <a:gd name="connsiteX26" fmla="*/ 507749 w 5973513"/>
              <a:gd name="connsiteY26" fmla="*/ 2072639 h 2072639"/>
              <a:gd name="connsiteX27" fmla="*/ 0 w 5973513"/>
              <a:gd name="connsiteY27" fmla="*/ 2072639 h 2072639"/>
              <a:gd name="connsiteX28" fmla="*/ 0 w 5973513"/>
              <a:gd name="connsiteY28" fmla="*/ 1492300 h 2072639"/>
              <a:gd name="connsiteX29" fmla="*/ 0 w 5973513"/>
              <a:gd name="connsiteY29" fmla="*/ 863600 h 2072639"/>
              <a:gd name="connsiteX30" fmla="*/ -465150 w 5973513"/>
              <a:gd name="connsiteY30" fmla="*/ 613230 h 2072639"/>
              <a:gd name="connsiteX31" fmla="*/ -950525 w 5973513"/>
              <a:gd name="connsiteY31" fmla="*/ 351975 h 2072639"/>
              <a:gd name="connsiteX32" fmla="*/ -1456123 w 5973513"/>
              <a:gd name="connsiteY32" fmla="*/ 79834 h 2072639"/>
              <a:gd name="connsiteX33" fmla="*/ -2022393 w 5973513"/>
              <a:gd name="connsiteY33" fmla="*/ -224964 h 2072639"/>
              <a:gd name="connsiteX34" fmla="*/ -1577467 w 5973513"/>
              <a:gd name="connsiteY34" fmla="*/ -99475 h 2072639"/>
              <a:gd name="connsiteX35" fmla="*/ -1092092 w 5973513"/>
              <a:gd name="connsiteY35" fmla="*/ 37422 h 2072639"/>
              <a:gd name="connsiteX36" fmla="*/ -606718 w 5973513"/>
              <a:gd name="connsiteY36" fmla="*/ 174319 h 2072639"/>
              <a:gd name="connsiteX37" fmla="*/ 0 w 5973513"/>
              <a:gd name="connsiteY37" fmla="*/ 345440 h 2072639"/>
              <a:gd name="connsiteX38" fmla="*/ 0 w 5973513"/>
              <a:gd name="connsiteY38" fmla="*/ 0 h 207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73513" h="2072639" fill="none" extrusionOk="0">
                <a:moveTo>
                  <a:pt x="0" y="0"/>
                </a:moveTo>
                <a:cubicBezTo>
                  <a:pt x="223468" y="-4321"/>
                  <a:pt x="341790" y="-16476"/>
                  <a:pt x="497793" y="0"/>
                </a:cubicBezTo>
                <a:cubicBezTo>
                  <a:pt x="653796" y="16476"/>
                  <a:pt x="821311" y="9523"/>
                  <a:pt x="995586" y="0"/>
                </a:cubicBezTo>
                <a:lnTo>
                  <a:pt x="995586" y="0"/>
                </a:lnTo>
                <a:cubicBezTo>
                  <a:pt x="1097153" y="-11580"/>
                  <a:pt x="1280557" y="21348"/>
                  <a:pt x="1493379" y="0"/>
                </a:cubicBezTo>
                <a:cubicBezTo>
                  <a:pt x="1706201" y="-21348"/>
                  <a:pt x="1855182" y="-11394"/>
                  <a:pt x="1946370" y="0"/>
                </a:cubicBezTo>
                <a:cubicBezTo>
                  <a:pt x="2037558" y="11394"/>
                  <a:pt x="2372756" y="15007"/>
                  <a:pt x="2488964" y="0"/>
                </a:cubicBezTo>
                <a:cubicBezTo>
                  <a:pt x="2764001" y="-7570"/>
                  <a:pt x="2947439" y="23536"/>
                  <a:pt x="3116183" y="0"/>
                </a:cubicBezTo>
                <a:cubicBezTo>
                  <a:pt x="3284927" y="-23536"/>
                  <a:pt x="3485675" y="26867"/>
                  <a:pt x="3743402" y="0"/>
                </a:cubicBezTo>
                <a:cubicBezTo>
                  <a:pt x="4001129" y="-26867"/>
                  <a:pt x="4177525" y="29892"/>
                  <a:pt x="4475157" y="0"/>
                </a:cubicBezTo>
                <a:cubicBezTo>
                  <a:pt x="4772790" y="-29892"/>
                  <a:pt x="5064400" y="17179"/>
                  <a:pt x="5241758" y="0"/>
                </a:cubicBezTo>
                <a:cubicBezTo>
                  <a:pt x="5419116" y="-17179"/>
                  <a:pt x="5630835" y="29439"/>
                  <a:pt x="5973513" y="0"/>
                </a:cubicBezTo>
                <a:cubicBezTo>
                  <a:pt x="5982104" y="169911"/>
                  <a:pt x="5979817" y="206070"/>
                  <a:pt x="5973513" y="345440"/>
                </a:cubicBezTo>
                <a:lnTo>
                  <a:pt x="5973513" y="345440"/>
                </a:lnTo>
                <a:cubicBezTo>
                  <a:pt x="5956398" y="451414"/>
                  <a:pt x="5995493" y="641278"/>
                  <a:pt x="5973513" y="863600"/>
                </a:cubicBezTo>
                <a:cubicBezTo>
                  <a:pt x="6002920" y="1098863"/>
                  <a:pt x="5967253" y="1174886"/>
                  <a:pt x="5973513" y="1456029"/>
                </a:cubicBezTo>
                <a:cubicBezTo>
                  <a:pt x="5979773" y="1737172"/>
                  <a:pt x="5963048" y="1851927"/>
                  <a:pt x="5973513" y="2072639"/>
                </a:cubicBezTo>
                <a:cubicBezTo>
                  <a:pt x="5838142" y="2078738"/>
                  <a:pt x="5529085" y="2096416"/>
                  <a:pt x="5346294" y="2072639"/>
                </a:cubicBezTo>
                <a:cubicBezTo>
                  <a:pt x="5163503" y="2048862"/>
                  <a:pt x="4938092" y="2099004"/>
                  <a:pt x="4753921" y="2072639"/>
                </a:cubicBezTo>
                <a:cubicBezTo>
                  <a:pt x="4569750" y="2046274"/>
                  <a:pt x="4237565" y="2051654"/>
                  <a:pt x="4022166" y="2072639"/>
                </a:cubicBezTo>
                <a:cubicBezTo>
                  <a:pt x="3806767" y="2093624"/>
                  <a:pt x="3571648" y="2090393"/>
                  <a:pt x="3429792" y="2072639"/>
                </a:cubicBezTo>
                <a:cubicBezTo>
                  <a:pt x="3287936" y="2054885"/>
                  <a:pt x="2734913" y="2043866"/>
                  <a:pt x="2488964" y="2072639"/>
                </a:cubicBezTo>
                <a:cubicBezTo>
                  <a:pt x="2338378" y="2052225"/>
                  <a:pt x="2147064" y="2084067"/>
                  <a:pt x="2021039" y="2072639"/>
                </a:cubicBezTo>
                <a:cubicBezTo>
                  <a:pt x="1895015" y="2061211"/>
                  <a:pt x="1700299" y="2059295"/>
                  <a:pt x="1523246" y="2072639"/>
                </a:cubicBezTo>
                <a:cubicBezTo>
                  <a:pt x="1346193" y="2085983"/>
                  <a:pt x="1144863" y="2076559"/>
                  <a:pt x="995586" y="2072639"/>
                </a:cubicBezTo>
                <a:lnTo>
                  <a:pt x="995586" y="2072639"/>
                </a:lnTo>
                <a:cubicBezTo>
                  <a:pt x="866317" y="2089551"/>
                  <a:pt x="735878" y="2071219"/>
                  <a:pt x="507749" y="2072639"/>
                </a:cubicBezTo>
                <a:cubicBezTo>
                  <a:pt x="279620" y="2074059"/>
                  <a:pt x="146524" y="2069344"/>
                  <a:pt x="0" y="2072639"/>
                </a:cubicBezTo>
                <a:cubicBezTo>
                  <a:pt x="-28225" y="1862316"/>
                  <a:pt x="24210" y="1748185"/>
                  <a:pt x="0" y="1492300"/>
                </a:cubicBezTo>
                <a:cubicBezTo>
                  <a:pt x="-24210" y="1236415"/>
                  <a:pt x="-8539" y="1089033"/>
                  <a:pt x="0" y="863600"/>
                </a:cubicBezTo>
                <a:cubicBezTo>
                  <a:pt x="-130373" y="777064"/>
                  <a:pt x="-360196" y="697176"/>
                  <a:pt x="-465150" y="613230"/>
                </a:cubicBezTo>
                <a:cubicBezTo>
                  <a:pt x="-570104" y="529284"/>
                  <a:pt x="-762500" y="425147"/>
                  <a:pt x="-950525" y="351975"/>
                </a:cubicBezTo>
                <a:cubicBezTo>
                  <a:pt x="-1138550" y="278803"/>
                  <a:pt x="-1333153" y="133499"/>
                  <a:pt x="-1456123" y="79834"/>
                </a:cubicBezTo>
                <a:cubicBezTo>
                  <a:pt x="-1579093" y="26169"/>
                  <a:pt x="-1824340" y="-111855"/>
                  <a:pt x="-2022393" y="-224964"/>
                </a:cubicBezTo>
                <a:cubicBezTo>
                  <a:pt x="-1800484" y="-162407"/>
                  <a:pt x="-1718020" y="-160934"/>
                  <a:pt x="-1577467" y="-99475"/>
                </a:cubicBezTo>
                <a:cubicBezTo>
                  <a:pt x="-1436914" y="-38017"/>
                  <a:pt x="-1307684" y="-6839"/>
                  <a:pt x="-1092092" y="37422"/>
                </a:cubicBezTo>
                <a:cubicBezTo>
                  <a:pt x="-876500" y="81684"/>
                  <a:pt x="-797749" y="103432"/>
                  <a:pt x="-606718" y="174319"/>
                </a:cubicBezTo>
                <a:cubicBezTo>
                  <a:pt x="-415687" y="245206"/>
                  <a:pt x="-238972" y="275214"/>
                  <a:pt x="0" y="345440"/>
                </a:cubicBezTo>
                <a:cubicBezTo>
                  <a:pt x="-5287" y="231636"/>
                  <a:pt x="-6152" y="164384"/>
                  <a:pt x="0" y="0"/>
                </a:cubicBezTo>
                <a:close/>
              </a:path>
              <a:path w="5973513" h="2072639" stroke="0" extrusionOk="0">
                <a:moveTo>
                  <a:pt x="0" y="0"/>
                </a:moveTo>
                <a:cubicBezTo>
                  <a:pt x="132342" y="-19760"/>
                  <a:pt x="238976" y="3077"/>
                  <a:pt x="467925" y="0"/>
                </a:cubicBezTo>
                <a:cubicBezTo>
                  <a:pt x="696874" y="-3077"/>
                  <a:pt x="799596" y="-7741"/>
                  <a:pt x="995586" y="0"/>
                </a:cubicBezTo>
                <a:lnTo>
                  <a:pt x="995586" y="0"/>
                </a:lnTo>
                <a:cubicBezTo>
                  <a:pt x="1174118" y="-8402"/>
                  <a:pt x="1261706" y="18364"/>
                  <a:pt x="1448577" y="0"/>
                </a:cubicBezTo>
                <a:cubicBezTo>
                  <a:pt x="1635448" y="-18364"/>
                  <a:pt x="1751968" y="-3188"/>
                  <a:pt x="1916502" y="0"/>
                </a:cubicBezTo>
                <a:cubicBezTo>
                  <a:pt x="2081036" y="3188"/>
                  <a:pt x="2336180" y="-18418"/>
                  <a:pt x="2488964" y="0"/>
                </a:cubicBezTo>
                <a:cubicBezTo>
                  <a:pt x="2736032" y="19614"/>
                  <a:pt x="2967863" y="-3079"/>
                  <a:pt x="3185874" y="0"/>
                </a:cubicBezTo>
                <a:cubicBezTo>
                  <a:pt x="3403885" y="3079"/>
                  <a:pt x="3621565" y="4346"/>
                  <a:pt x="3778247" y="0"/>
                </a:cubicBezTo>
                <a:cubicBezTo>
                  <a:pt x="3934929" y="-4346"/>
                  <a:pt x="4389691" y="-19076"/>
                  <a:pt x="4544848" y="0"/>
                </a:cubicBezTo>
                <a:cubicBezTo>
                  <a:pt x="4700005" y="19076"/>
                  <a:pt x="4948092" y="1235"/>
                  <a:pt x="5137221" y="0"/>
                </a:cubicBezTo>
                <a:cubicBezTo>
                  <a:pt x="5326350" y="-1235"/>
                  <a:pt x="5789496" y="-752"/>
                  <a:pt x="5973513" y="0"/>
                </a:cubicBezTo>
                <a:cubicBezTo>
                  <a:pt x="5960809" y="157806"/>
                  <a:pt x="5989199" y="232957"/>
                  <a:pt x="5973513" y="345440"/>
                </a:cubicBezTo>
                <a:lnTo>
                  <a:pt x="5973513" y="345440"/>
                </a:lnTo>
                <a:cubicBezTo>
                  <a:pt x="5954480" y="581852"/>
                  <a:pt x="5982683" y="721940"/>
                  <a:pt x="5973513" y="863600"/>
                </a:cubicBezTo>
                <a:cubicBezTo>
                  <a:pt x="5992247" y="1113887"/>
                  <a:pt x="5997544" y="1292500"/>
                  <a:pt x="5973513" y="1443939"/>
                </a:cubicBezTo>
                <a:cubicBezTo>
                  <a:pt x="5949482" y="1595378"/>
                  <a:pt x="5988167" y="1879197"/>
                  <a:pt x="5973513" y="2072639"/>
                </a:cubicBezTo>
                <a:cubicBezTo>
                  <a:pt x="5729974" y="2085506"/>
                  <a:pt x="5597453" y="2040148"/>
                  <a:pt x="5241758" y="2072639"/>
                </a:cubicBezTo>
                <a:cubicBezTo>
                  <a:pt x="4886063" y="2105130"/>
                  <a:pt x="4775120" y="2068883"/>
                  <a:pt x="4579693" y="2072639"/>
                </a:cubicBezTo>
                <a:cubicBezTo>
                  <a:pt x="4384267" y="2076395"/>
                  <a:pt x="4052039" y="2057529"/>
                  <a:pt x="3813093" y="2072639"/>
                </a:cubicBezTo>
                <a:cubicBezTo>
                  <a:pt x="3574147" y="2087749"/>
                  <a:pt x="3329322" y="2096103"/>
                  <a:pt x="3151028" y="2072639"/>
                </a:cubicBezTo>
                <a:cubicBezTo>
                  <a:pt x="2972734" y="2049175"/>
                  <a:pt x="2626488" y="2089504"/>
                  <a:pt x="2488964" y="2072639"/>
                </a:cubicBezTo>
                <a:cubicBezTo>
                  <a:pt x="2375210" y="2094722"/>
                  <a:pt x="2102410" y="2088978"/>
                  <a:pt x="1991171" y="2072639"/>
                </a:cubicBezTo>
                <a:cubicBezTo>
                  <a:pt x="1879932" y="2056300"/>
                  <a:pt x="1683453" y="2093744"/>
                  <a:pt x="1508312" y="2072639"/>
                </a:cubicBezTo>
                <a:cubicBezTo>
                  <a:pt x="1333171" y="2051534"/>
                  <a:pt x="1208193" y="2072531"/>
                  <a:pt x="995586" y="2072639"/>
                </a:cubicBezTo>
                <a:lnTo>
                  <a:pt x="995586" y="2072639"/>
                </a:lnTo>
                <a:cubicBezTo>
                  <a:pt x="833928" y="2093616"/>
                  <a:pt x="704173" y="2060398"/>
                  <a:pt x="527661" y="2072639"/>
                </a:cubicBezTo>
                <a:cubicBezTo>
                  <a:pt x="351149" y="2084880"/>
                  <a:pt x="146904" y="2050481"/>
                  <a:pt x="0" y="2072639"/>
                </a:cubicBezTo>
                <a:cubicBezTo>
                  <a:pt x="-11057" y="1851048"/>
                  <a:pt x="7632" y="1690504"/>
                  <a:pt x="0" y="1456029"/>
                </a:cubicBezTo>
                <a:cubicBezTo>
                  <a:pt x="-7632" y="1221554"/>
                  <a:pt x="9296" y="1043327"/>
                  <a:pt x="0" y="863600"/>
                </a:cubicBezTo>
                <a:cubicBezTo>
                  <a:pt x="-225589" y="714620"/>
                  <a:pt x="-350715" y="695029"/>
                  <a:pt x="-485374" y="602345"/>
                </a:cubicBezTo>
                <a:cubicBezTo>
                  <a:pt x="-620033" y="509661"/>
                  <a:pt x="-754856" y="475816"/>
                  <a:pt x="-990973" y="330204"/>
                </a:cubicBezTo>
                <a:cubicBezTo>
                  <a:pt x="-1227090" y="184591"/>
                  <a:pt x="-1280853" y="195115"/>
                  <a:pt x="-1516795" y="47177"/>
                </a:cubicBezTo>
                <a:cubicBezTo>
                  <a:pt x="-1752737" y="-100761"/>
                  <a:pt x="-1841752" y="-128262"/>
                  <a:pt x="-2022393" y="-224964"/>
                </a:cubicBezTo>
                <a:cubicBezTo>
                  <a:pt x="-1838104" y="-164743"/>
                  <a:pt x="-1702581" y="-155638"/>
                  <a:pt x="-1577467" y="-99475"/>
                </a:cubicBezTo>
                <a:cubicBezTo>
                  <a:pt x="-1452353" y="-43312"/>
                  <a:pt x="-1331624" y="-5637"/>
                  <a:pt x="-1092092" y="37422"/>
                </a:cubicBezTo>
                <a:cubicBezTo>
                  <a:pt x="-852560" y="80481"/>
                  <a:pt x="-789415" y="146846"/>
                  <a:pt x="-606718" y="174319"/>
                </a:cubicBezTo>
                <a:cubicBezTo>
                  <a:pt x="-424021" y="201792"/>
                  <a:pt x="-260717" y="241372"/>
                  <a:pt x="0" y="345440"/>
                </a:cubicBezTo>
                <a:cubicBezTo>
                  <a:pt x="10286" y="218152"/>
                  <a:pt x="4648" y="10224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3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958621614">
                  <a:prstGeom prst="wedgeRectCallout">
                    <a:avLst>
                      <a:gd name="adj1" fmla="val -83856"/>
                      <a:gd name="adj2" fmla="val -6085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Pozdravljeni, učenci!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Pošiljam vam navodila za delo na daljavo.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V zvezek zapišite nov naslov </a:t>
            </a:r>
            <a:r>
              <a:rPr kumimoji="0" lang="sl-SI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PAPIR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 Želim vam uspešno delo!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Učiteljica Marijana</a:t>
            </a:r>
          </a:p>
        </p:txBody>
      </p: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748983B-0800-441F-9683-1EB525F7F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55" y="2903730"/>
            <a:ext cx="3203027" cy="39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56" y="301752"/>
            <a:ext cx="8772144" cy="69056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l-SI" dirty="0"/>
              <a:t>OGLED FILMA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727" y="5501846"/>
            <a:ext cx="6349424" cy="468214"/>
          </a:xfrm>
        </p:spPr>
        <p:txBody>
          <a:bodyPr/>
          <a:lstStyle/>
          <a:p>
            <a:r>
              <a:rPr lang="sl-SI" dirty="0"/>
              <a:t>OGLEJTE SI FILM O STROJNI IZDELAVI PAPIRJA.</a:t>
            </a:r>
            <a:endParaRPr lang="en-US" dirty="0"/>
          </a:p>
        </p:txBody>
      </p:sp>
      <p:pic>
        <p:nvPicPr>
          <p:cNvPr id="3" name="Online Media 2" title="Predstavitveni film o papirnici Goričane">
            <a:hlinkClick r:id="" action="ppaction://media"/>
            <a:extLst>
              <a:ext uri="{FF2B5EF4-FFF2-40B4-BE49-F238E27FC236}">
                <a16:creationId xmlns:a16="http://schemas.microsoft.com/office/drawing/2014/main" id="{570F664A-D11E-4EC5-98C3-E24E18C807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15727" y="1400343"/>
            <a:ext cx="60960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7CA59E-77BC-4803-9F23-36758DD61239}"/>
              </a:ext>
            </a:extLst>
          </p:cNvPr>
          <p:cNvSpPr txBox="1"/>
          <p:nvPr/>
        </p:nvSpPr>
        <p:spPr>
          <a:xfrm>
            <a:off x="4514071" y="597006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https://www.youtube.com/watch?v=2dh_tAyFN_8</a:t>
            </a:r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3F856D-BFA2-4BB1-89C2-FCC7D55EFE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33472" y="406464"/>
            <a:ext cx="5307496" cy="789210"/>
          </a:xfrm>
        </p:spPr>
        <p:txBody>
          <a:bodyPr/>
          <a:lstStyle/>
          <a:p>
            <a:pPr lvl="0"/>
            <a:r>
              <a:rPr lang="sl-SI" b="1" dirty="0"/>
              <a:t>VRSTE PAPIRJA</a:t>
            </a:r>
          </a:p>
        </p:txBody>
      </p:sp>
      <p:pic>
        <p:nvPicPr>
          <p:cNvPr id="3" name="Označba mesta vsebine 3">
            <a:extLst>
              <a:ext uri="{FF2B5EF4-FFF2-40B4-BE49-F238E27FC236}">
                <a16:creationId xmlns:a16="http://schemas.microsoft.com/office/drawing/2014/main" id="{6EC0E8A9-206C-4719-90A9-1A983F6E0E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4080" y="1304265"/>
            <a:ext cx="7586280" cy="337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8837AB1-BA24-4EE2-A50A-AB0EADE21E8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65840" y="4928725"/>
            <a:ext cx="2322967" cy="168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536D7-6FF5-447A-BC37-9263F8062D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97160" y="4825307"/>
            <a:ext cx="2345400" cy="19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3F65BD7-D6C0-4FFC-8148-3B2D9444B99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30100" y="4792176"/>
            <a:ext cx="1929275" cy="19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 descr="Illustration of a pencil character ">
            <a:extLst>
              <a:ext uri="{FF2B5EF4-FFF2-40B4-BE49-F238E27FC236}">
                <a16:creationId xmlns:a16="http://schemas.microsoft.com/office/drawing/2014/main" id="{CF5EEC76-A57F-4329-AD8B-501B576E0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5848">
            <a:off x="10572986" y="2461810"/>
            <a:ext cx="1401957" cy="23915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F7E781-D53E-479B-97BE-485104ACBE74}"/>
              </a:ext>
            </a:extLst>
          </p:cNvPr>
          <p:cNvSpPr/>
          <p:nvPr/>
        </p:nvSpPr>
        <p:spPr>
          <a:xfrm>
            <a:off x="9558480" y="4965951"/>
            <a:ext cx="247323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ZAPIŠI V ZVEZEK.</a:t>
            </a:r>
          </a:p>
        </p:txBody>
      </p:sp>
      <p:pic>
        <p:nvPicPr>
          <p:cNvPr id="3074" name="Picture 2" descr="Pojasnilo ! Sprostila so se nekatera napredovanja - Sindikat MINISTRSTVA ZA  OBRAMBO SMO">
            <a:extLst>
              <a:ext uri="{FF2B5EF4-FFF2-40B4-BE49-F238E27FC236}">
                <a16:creationId xmlns:a16="http://schemas.microsoft.com/office/drawing/2014/main" id="{40EA66C1-4A55-460C-9E32-A810DE7D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59388"/>
            <a:ext cx="1489983" cy="14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3F856D-BFA2-4BB1-89C2-FCC7D55EFE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554" y="158817"/>
            <a:ext cx="6623712" cy="78921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sl-SI" b="1" dirty="0"/>
              <a:t>VRSTE PAPIRJA PO NAMENU UPORABE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D3EEF-B700-4887-814E-558893AFCCEC}"/>
              </a:ext>
            </a:extLst>
          </p:cNvPr>
          <p:cNvSpPr txBox="1"/>
          <p:nvPr/>
        </p:nvSpPr>
        <p:spPr>
          <a:xfrm>
            <a:off x="460554" y="2339265"/>
            <a:ext cx="10390948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500" b="1" dirty="0">
                <a:latin typeface="Tahoma" panose="020B0604030504040204" pitchFamily="34" charset="0"/>
                <a:cs typeface="Times New Roman" panose="02020603050405020304" pitchFamily="18" charset="0"/>
              </a:rPr>
              <a:t>V zvezek odgovorite na spodnja vprašanja. </a:t>
            </a:r>
          </a:p>
          <a:p>
            <a:r>
              <a:rPr lang="sl-SI" sz="2500" dirty="0">
                <a:latin typeface="Tahoma" panose="020B0604030504040204" pitchFamily="34" charset="0"/>
                <a:cs typeface="Times New Roman" panose="02020603050405020304" pitchFamily="18" charset="0"/>
              </a:rPr>
              <a:t>Odgovore poiščite v učbeniku Tehnika in tehnologija 6 -&gt; Papir.</a:t>
            </a:r>
          </a:p>
          <a:p>
            <a:endParaRPr lang="sl-SI" sz="2500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sl-SI" sz="2500" dirty="0">
                <a:latin typeface="Tahoma" panose="020B0604030504040204" pitchFamily="34" charset="0"/>
                <a:cs typeface="Times New Roman" panose="02020603050405020304" pitchFamily="18" charset="0"/>
              </a:rPr>
              <a:t>Od česa je odvisna kakovost papirja?</a:t>
            </a:r>
          </a:p>
          <a:p>
            <a:pPr marL="342900" indent="-342900">
              <a:buAutoNum type="arabicPeriod"/>
            </a:pPr>
            <a:r>
              <a:rPr lang="sl-SI" sz="2500" dirty="0">
                <a:latin typeface="Tahoma" panose="020B0604030504040204" pitchFamily="34" charset="0"/>
                <a:cs typeface="Times New Roman" panose="02020603050405020304" pitchFamily="18" charset="0"/>
              </a:rPr>
              <a:t>Zapišite vsaj 7 vrst papirja glede na namen uporabe.</a:t>
            </a:r>
            <a:endParaRPr lang="sl-SI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05859-B32F-4C45-83C6-9E6CB969E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698933"/>
            <a:ext cx="57912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00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CEAD-1432-4D1E-B48D-5A1F9599DDF6}"/>
              </a:ext>
            </a:extLst>
          </p:cNvPr>
          <p:cNvSpPr txBox="1">
            <a:spLocks/>
          </p:cNvSpPr>
          <p:nvPr/>
        </p:nvSpPr>
        <p:spPr>
          <a:xfrm>
            <a:off x="351391" y="389273"/>
            <a:ext cx="11461163" cy="59088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Slike vaših zapiskov in rešenih nalog oddajte v </a:t>
            </a:r>
            <a:r>
              <a:rPr lang="sl-SI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spletni učilnici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srede, 28. oktobra 2020.</a:t>
            </a:r>
          </a:p>
          <a:p>
            <a:pPr>
              <a:lnSpc>
                <a:spcPct val="170000"/>
              </a:lnSpc>
            </a:pP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primeru težav z dostopom do spletne učilnice mi slike pošljite po e-pošti:</a:t>
            </a:r>
            <a:b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delonadaljavo.marijana@gmail.com</a:t>
            </a:r>
          </a:p>
        </p:txBody>
      </p:sp>
    </p:spTree>
    <p:extLst>
      <p:ext uri="{BB962C8B-B14F-4D97-AF65-F5344CB8AC3E}">
        <p14:creationId xmlns:p14="http://schemas.microsoft.com/office/powerpoint/2010/main" val="131435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FBDF-5CA0-437E-ABA5-FDC0617A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Slike izdelka mi pošljite</a:t>
            </a:r>
            <a:br>
              <a:rPr lang="sl-SI" dirty="0"/>
            </a:br>
            <a:r>
              <a:rPr lang="sl-SI" dirty="0"/>
              <a:t>do 20. aprila 2020 po e-pošti:</a:t>
            </a:r>
            <a:br>
              <a:rPr lang="sl-SI" dirty="0"/>
            </a:br>
            <a:r>
              <a:rPr lang="sl-SI" dirty="0"/>
              <a:t>delonadaljavo.marijana@gmail.com</a:t>
            </a:r>
          </a:p>
        </p:txBody>
      </p:sp>
    </p:spTree>
    <p:extLst>
      <p:ext uri="{BB962C8B-B14F-4D97-AF65-F5344CB8AC3E}">
        <p14:creationId xmlns:p14="http://schemas.microsoft.com/office/powerpoint/2010/main" val="3830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35" y="792584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ZGODOVINA PAPIRJA</a:t>
            </a:r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0548" y="764682"/>
            <a:ext cx="1703047" cy="119759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ED310D7-53E1-4217-9EC6-E5291932B68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15049" y="2812887"/>
            <a:ext cx="4525453" cy="3016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oljeZBesedilom 4">
            <a:extLst>
              <a:ext uri="{FF2B5EF4-FFF2-40B4-BE49-F238E27FC236}">
                <a16:creationId xmlns:a16="http://schemas.microsoft.com/office/drawing/2014/main" id="{846CFB05-258B-42B8-BB41-6E0F41B7977B}"/>
              </a:ext>
            </a:extLst>
          </p:cNvPr>
          <p:cNvSpPr/>
          <p:nvPr/>
        </p:nvSpPr>
        <p:spPr>
          <a:xfrm>
            <a:off x="2924599" y="5851863"/>
            <a:ext cx="1732888" cy="3585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sl-SI" dirty="0">
                <a:solidFill>
                  <a:srgbClr val="000000"/>
                </a:solidFill>
                <a:latin typeface="Gill Sans MT" pitchFamily="18"/>
                <a:ea typeface="Microsoft YaHei" pitchFamily="2"/>
                <a:cs typeface="Arial" pitchFamily="2"/>
              </a:rPr>
              <a:t>Na LUBJE in LES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E8FAC074-5A34-4D0A-832B-E5074EBE04E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51501" y="2827371"/>
            <a:ext cx="2065482" cy="30421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PoljeZBesedilom 7">
            <a:extLst>
              <a:ext uri="{FF2B5EF4-FFF2-40B4-BE49-F238E27FC236}">
                <a16:creationId xmlns:a16="http://schemas.microsoft.com/office/drawing/2014/main" id="{6E651CE7-34F2-4C04-8C4C-642E4E9F542F}"/>
              </a:ext>
            </a:extLst>
          </p:cNvPr>
          <p:cNvSpPr/>
          <p:nvPr/>
        </p:nvSpPr>
        <p:spPr>
          <a:xfrm>
            <a:off x="6478907" y="5906462"/>
            <a:ext cx="2000076" cy="3585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sl-SI" dirty="0">
                <a:solidFill>
                  <a:srgbClr val="000000"/>
                </a:solidFill>
                <a:latin typeface="Gill Sans MT" pitchFamily="18"/>
                <a:ea typeface="Microsoft YaHei" pitchFamily="2"/>
                <a:cs typeface="Arial" pitchFamily="2"/>
              </a:rPr>
              <a:t>GLINENE TABLICE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CB9FEBB-3527-465C-BA08-EB4EFEBCB07C}"/>
              </a:ext>
            </a:extLst>
          </p:cNvPr>
          <p:cNvSpPr txBox="1">
            <a:spLocks/>
          </p:cNvSpPr>
          <p:nvPr/>
        </p:nvSpPr>
        <p:spPr>
          <a:xfrm>
            <a:off x="799511" y="1285553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500" dirty="0">
                <a:solidFill>
                  <a:srgbClr val="FFFFFF"/>
                </a:solidFill>
              </a:rPr>
              <a:t>Kam so pisali nekoč?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8" name="Graphic 7" descr="Illustration of a purple book character">
            <a:extLst>
              <a:ext uri="{FF2B5EF4-FFF2-40B4-BE49-F238E27FC236}">
                <a16:creationId xmlns:a16="http://schemas.microsoft.com/office/drawing/2014/main" id="{92048F30-FCF2-4B1C-8815-CD3F27F05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877164" y="5540808"/>
            <a:ext cx="1020690" cy="12342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9082A5-6FE4-46C6-B88C-14068B78C259}"/>
              </a:ext>
            </a:extLst>
          </p:cNvPr>
          <p:cNvSpPr/>
          <p:nvPr/>
        </p:nvSpPr>
        <p:spPr>
          <a:xfrm>
            <a:off x="8814815" y="6157913"/>
            <a:ext cx="1988577" cy="437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SAMO PREBERI.</a:t>
            </a: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EEB5A2-10BD-4F2C-A73A-2BC4CBABA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80" y="-766354"/>
            <a:ext cx="4966337" cy="8325394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457910" y="5220072"/>
            <a:ext cx="1269453" cy="15350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4030" y="986400"/>
            <a:ext cx="6994233" cy="4233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4000"/>
              </a:lnSpc>
            </a:pPr>
            <a:r>
              <a:rPr lang="sl-SI" sz="3500" dirty="0"/>
              <a:t>Z izumom </a:t>
            </a:r>
            <a:r>
              <a:rPr lang="sl-SI" sz="3500" dirty="0">
                <a:solidFill>
                  <a:srgbClr val="FFC000"/>
                </a:solidFill>
              </a:rPr>
              <a:t>tiskanja knjig </a:t>
            </a:r>
            <a:r>
              <a:rPr lang="sl-SI" sz="3500" dirty="0"/>
              <a:t>se poveča </a:t>
            </a:r>
            <a:r>
              <a:rPr lang="sl-SI" sz="3500" dirty="0">
                <a:solidFill>
                  <a:srgbClr val="FFC000"/>
                </a:solidFill>
              </a:rPr>
              <a:t>poraba papirja</a:t>
            </a:r>
            <a:r>
              <a:rPr lang="sl-SI" sz="3500" dirty="0"/>
              <a:t>. </a:t>
            </a:r>
          </a:p>
          <a:p>
            <a:pPr>
              <a:lnSpc>
                <a:spcPct val="114000"/>
              </a:lnSpc>
            </a:pPr>
            <a:endParaRPr lang="sl-SI" sz="3500" dirty="0"/>
          </a:p>
          <a:p>
            <a:pPr>
              <a:lnSpc>
                <a:spcPct val="114000"/>
              </a:lnSpc>
            </a:pPr>
            <a:r>
              <a:rPr lang="sl-SI" sz="3500" dirty="0"/>
              <a:t>Knjigotisk je izumil </a:t>
            </a:r>
            <a:r>
              <a:rPr lang="sl-SI" sz="3500" b="1" dirty="0">
                <a:solidFill>
                  <a:srgbClr val="002060"/>
                </a:solidFill>
              </a:rPr>
              <a:t>Johannes Guttenberg</a:t>
            </a:r>
            <a:r>
              <a:rPr lang="sl-SI" sz="3500" dirty="0"/>
              <a:t>, leta 1390.</a:t>
            </a:r>
          </a:p>
          <a:p>
            <a:pPr>
              <a:lnSpc>
                <a:spcPct val="114000"/>
              </a:lnSpc>
            </a:pPr>
            <a:endParaRPr lang="sl-SI" sz="3500" dirty="0"/>
          </a:p>
          <a:p>
            <a:pPr>
              <a:lnSpc>
                <a:spcPct val="114000"/>
              </a:lnSpc>
            </a:pPr>
            <a:r>
              <a:rPr lang="sl-SI" sz="3500" dirty="0"/>
              <a:t>Prva papirnica v Sloveniji je bila odprta v 16. stoletju, na Fužinah v Ljubljani.</a:t>
            </a:r>
            <a:endParaRPr lang="en-US" sz="3500" dirty="0"/>
          </a:p>
          <a:p>
            <a:endParaRPr lang="en-US" sz="3500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4C993E89-B68C-4BF7-9AC5-F9F5C9F3CB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9113" y="461846"/>
            <a:ext cx="3486533" cy="223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2CE074-5AD6-4DC1-8ECB-687093404755}"/>
              </a:ext>
            </a:extLst>
          </p:cNvPr>
          <p:cNvSpPr/>
          <p:nvPr/>
        </p:nvSpPr>
        <p:spPr>
          <a:xfrm>
            <a:off x="7854671" y="5220072"/>
            <a:ext cx="2473234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SAMO PREBERI.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CB0A8F53-7FCD-42EB-98F5-276AEC943C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6249" y="2892635"/>
            <a:ext cx="2882520" cy="350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8BEEAB-1CC4-4F2B-A117-51E818C94E7F}"/>
              </a:ext>
            </a:extLst>
          </p:cNvPr>
          <p:cNvSpPr txBox="1"/>
          <p:nvPr/>
        </p:nvSpPr>
        <p:spPr>
          <a:xfrm>
            <a:off x="464637" y="6385752"/>
            <a:ext cx="6135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Johannes Guttenberg.</a:t>
            </a: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Zapiši v zvezek: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FD13B-8E5D-4848-8F34-FEEAD800BEA1}"/>
              </a:ext>
            </a:extLst>
          </p:cNvPr>
          <p:cNvSpPr txBox="1"/>
          <p:nvPr/>
        </p:nvSpPr>
        <p:spPr>
          <a:xfrm>
            <a:off x="1665350" y="2862503"/>
            <a:ext cx="9105138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 iznajdbo papirja so ljudje uporabljali različne materiale za shranjevanje misli in idej: lubje, les, kamen, glinene   _____________. </a:t>
            </a:r>
          </a:p>
          <a:p>
            <a:pPr marL="285750" indent="-28575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Predhodnik papirja je _________________. Nastal je v Egiptu. </a:t>
            </a:r>
          </a:p>
          <a:p>
            <a:pPr marL="285750" indent="-28575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Zelo hitro ga je v Mali Aziji nadomestil </a:t>
            </a:r>
            <a:r>
              <a:rPr lang="sl-SI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pergament</a:t>
            </a:r>
            <a:r>
              <a:rPr lang="sl-SI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Pergament so izdelovali iz ____________________. </a:t>
            </a:r>
          </a:p>
          <a:p>
            <a:pPr marL="285750" indent="-28575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Papir, podoben današnjemu, je nastal na Kitajskem okrog 100 let pr.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 št.</a:t>
            </a:r>
            <a:endParaRPr lang="sl-SI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34BBD802-5A43-44D9-A83C-5CD3C3A28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65848">
            <a:off x="10572987" y="-16214"/>
            <a:ext cx="1401957" cy="239157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95C47E-78C9-44F5-B190-39A6FD50BE10}"/>
              </a:ext>
            </a:extLst>
          </p:cNvPr>
          <p:cNvSpPr/>
          <p:nvPr/>
        </p:nvSpPr>
        <p:spPr>
          <a:xfrm>
            <a:off x="8482235" y="5841864"/>
            <a:ext cx="247323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Papirnice v Sloveniji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3979838"/>
            <a:ext cx="5742432" cy="2622130"/>
          </a:xfrm>
        </p:spPr>
        <p:txBody>
          <a:bodyPr>
            <a:normAutofit/>
          </a:bodyPr>
          <a:lstStyle/>
          <a:p>
            <a:pPr marL="343080" marR="0" lvl="0" indent="-342720" algn="l" rtl="0" hangingPunct="1">
              <a:lnSpc>
                <a:spcPct val="150000"/>
              </a:lnSpc>
              <a:spcBef>
                <a:spcPts val="899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sl-SI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Radeče</a:t>
            </a:r>
          </a:p>
          <a:p>
            <a:pPr marL="343080" marR="0" lvl="0" indent="-342720" algn="l" rtl="0" hangingPunct="1">
              <a:lnSpc>
                <a:spcPct val="150000"/>
              </a:lnSpc>
              <a:spcBef>
                <a:spcPts val="899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sl-SI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Goričane, v Medvodah.</a:t>
            </a:r>
          </a:p>
          <a:p>
            <a:pPr marL="343080" marR="0" lvl="0" indent="-342720" algn="l" rtl="0" hangingPunct="1">
              <a:lnSpc>
                <a:spcPct val="150000"/>
              </a:lnSpc>
              <a:spcBef>
                <a:spcPts val="899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sl-SI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Vevče, v Ljubljani.</a:t>
            </a:r>
          </a:p>
          <a:p>
            <a:pPr marL="343080" marR="0" lvl="0" indent="-342720" algn="l" rtl="0" hangingPunct="1">
              <a:lnSpc>
                <a:spcPct val="150000"/>
              </a:lnSpc>
              <a:spcBef>
                <a:spcPts val="899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sl-SI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Paloma,</a:t>
            </a:r>
          </a:p>
          <a:p>
            <a:pPr marL="343080" marR="0" lvl="0" indent="-342720" algn="l" rtl="0" hangingPunct="1">
              <a:lnSpc>
                <a:spcPct val="150000"/>
              </a:lnSpc>
              <a:spcBef>
                <a:spcPts val="899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  <a:defRPr sz="1800"/>
            </a:pPr>
            <a:r>
              <a:rPr lang="sl-SI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Vipap, v Krškem.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8600" y="1706335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24216B-0537-4153-8E14-5067DAE3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66941" y="1600201"/>
            <a:ext cx="6095717" cy="20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 descr="Illustration of a pencil character ">
            <a:extLst>
              <a:ext uri="{FF2B5EF4-FFF2-40B4-BE49-F238E27FC236}">
                <a16:creationId xmlns:a16="http://schemas.microsoft.com/office/drawing/2014/main" id="{60D914FE-867B-49CE-9BFF-6E9F3AB2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65848">
            <a:off x="9012735" y="2233210"/>
            <a:ext cx="1401957" cy="239157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F5C77B-BE1D-443A-9ED8-F6F9ECA55C02}"/>
              </a:ext>
            </a:extLst>
          </p:cNvPr>
          <p:cNvSpPr/>
          <p:nvPr/>
        </p:nvSpPr>
        <p:spPr>
          <a:xfrm>
            <a:off x="7854671" y="5220072"/>
            <a:ext cx="247323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ZAPIŠI V ZVEZEK.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461D4464-AEF0-43B4-852B-57AAE0CA793C}"/>
              </a:ext>
            </a:extLst>
          </p:cNvPr>
          <p:cNvSpPr/>
          <p:nvPr/>
        </p:nvSpPr>
        <p:spPr>
          <a:xfrm>
            <a:off x="4938047" y="261864"/>
            <a:ext cx="723564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  <a:defRPr sz="1800"/>
            </a:pPr>
            <a:r>
              <a:rPr lang="sl-SI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Microsoft YaHei" pitchFamily="2"/>
                <a:cs typeface="Arial" pitchFamily="2"/>
              </a:rPr>
              <a:t>KATERE PAPIRNICE V SLOVENIJI POZNAŠ?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6BC5E9B-38BC-4F6D-8AE1-90BEB8E37D1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38920" y="5524739"/>
            <a:ext cx="1514160" cy="83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45A2460-627B-45C2-B643-C756C96A2DB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747578" y="4139640"/>
            <a:ext cx="1338252" cy="100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0DC7C4-97EB-427E-A9D2-718454ED3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/>
          </a:blip>
          <a:srcRect l="29548" t="19583" r="32433" b="16048"/>
          <a:stretch/>
        </p:blipFill>
        <p:spPr>
          <a:xfrm>
            <a:off x="6274501" y="4166270"/>
            <a:ext cx="817116" cy="98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840" y="267693"/>
            <a:ext cx="8897111" cy="653547"/>
          </a:xfrm>
        </p:spPr>
        <p:txBody>
          <a:bodyPr>
            <a:normAutofit/>
          </a:bodyPr>
          <a:lstStyle/>
          <a:p>
            <a:r>
              <a:rPr lang="sl-SI" dirty="0"/>
              <a:t>SUROVINE za izdelavo papirja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78189AD-3E8F-4E3D-B1B0-021710D10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808" y="1189495"/>
            <a:ext cx="30383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Iz česa izdelujemo papir?</a:t>
            </a:r>
            <a:endParaRPr kumimoji="0" lang="sl-SI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BCFBA9-03C5-4DA4-9240-9230A2C3B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980566"/>
              </p:ext>
            </p:extLst>
          </p:nvPr>
        </p:nvGraphicFramePr>
        <p:xfrm>
          <a:off x="1499616" y="1782967"/>
          <a:ext cx="8823960" cy="386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3EB974-72AE-4F0B-B463-6A5094EB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20" y="44046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" name="Graphic 5" descr="Illustration of a pencil character ">
            <a:extLst>
              <a:ext uri="{FF2B5EF4-FFF2-40B4-BE49-F238E27FC236}">
                <a16:creationId xmlns:a16="http://schemas.microsoft.com/office/drawing/2014/main" id="{A5DBFC56-5CA6-460B-A5AC-BC934502E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5848">
            <a:off x="10702176" y="3208871"/>
            <a:ext cx="1401957" cy="239157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038D3C-9F43-4FCB-A483-BBC84DCA711C}"/>
              </a:ext>
            </a:extLst>
          </p:cNvPr>
          <p:cNvSpPr/>
          <p:nvPr/>
        </p:nvSpPr>
        <p:spPr>
          <a:xfrm>
            <a:off x="9400007" y="5789199"/>
            <a:ext cx="247323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ZAPIŠI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47A72-34A5-48E4-92D9-A3636E1A9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1354" y="4874220"/>
            <a:ext cx="6858000" cy="333884"/>
          </a:xfrm>
        </p:spPr>
        <p:txBody>
          <a:bodyPr>
            <a:normAutofit lnSpcReduction="10000"/>
          </a:bodyPr>
          <a:lstStyle/>
          <a:p>
            <a:r>
              <a:rPr lang="sl-SI" dirty="0"/>
              <a:t>CELULOZA</a:t>
            </a:r>
          </a:p>
        </p:txBody>
      </p:sp>
      <p:pic>
        <p:nvPicPr>
          <p:cNvPr id="7" name="Picture 5" descr="Celulozna izolacija in vpihovanje celuloze">
            <a:extLst>
              <a:ext uri="{FF2B5EF4-FFF2-40B4-BE49-F238E27FC236}">
                <a16:creationId xmlns:a16="http://schemas.microsoft.com/office/drawing/2014/main" id="{8CE45B01-DDAF-4476-9742-4656F2E5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1" y="1462653"/>
            <a:ext cx="4783290" cy="31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605617A-337B-4F5A-B05B-DEC63B4FBF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69723" y="188897"/>
            <a:ext cx="5390040" cy="35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F5C6C2-9299-4467-A277-7265C0DFFA1C}"/>
              </a:ext>
            </a:extLst>
          </p:cNvPr>
          <p:cNvSpPr txBox="1">
            <a:spLocks/>
          </p:cNvSpPr>
          <p:nvPr/>
        </p:nvSpPr>
        <p:spPr>
          <a:xfrm>
            <a:off x="7930763" y="4087007"/>
            <a:ext cx="6858000" cy="333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LESOVINA</a:t>
            </a:r>
          </a:p>
        </p:txBody>
      </p:sp>
    </p:spTree>
    <p:extLst>
      <p:ext uri="{BB962C8B-B14F-4D97-AF65-F5344CB8AC3E}">
        <p14:creationId xmlns:p14="http://schemas.microsoft.com/office/powerpoint/2010/main" val="14500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DODATKI 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70358"/>
            <a:ext cx="6858000" cy="423367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3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Zmleti papirnati snovi dodajajo:</a:t>
            </a:r>
            <a:endParaRPr lang="sl-SI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3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LEPILA</a:t>
            </a:r>
            <a:endParaRPr lang="sl-SI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3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BARVE</a:t>
            </a:r>
            <a:endParaRPr lang="sl-SI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l-SI" sz="3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KOLOFONIJO – poveča trdnost</a:t>
            </a:r>
            <a:endParaRPr lang="sl-SI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3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KAOLIN – poveča gladkost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538</TotalTime>
  <Words>408</Words>
  <Application>Microsoft Office PowerPoint</Application>
  <PresentationFormat>Widescreen</PresentationFormat>
  <Paragraphs>70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Gill Sans MT</vt:lpstr>
      <vt:lpstr>Kristen ITC</vt:lpstr>
      <vt:lpstr>Quire Sans</vt:lpstr>
      <vt:lpstr>Symbol</vt:lpstr>
      <vt:lpstr>Tahoma</vt:lpstr>
      <vt:lpstr>Office Theme</vt:lpstr>
      <vt:lpstr>PowerPoint Presentation</vt:lpstr>
      <vt:lpstr>ZGODOVINA PAPIRJA</vt:lpstr>
      <vt:lpstr>PowerPoint Presentation</vt:lpstr>
      <vt:lpstr>PowerPoint Presentation</vt:lpstr>
      <vt:lpstr>Zapiši v zvezek:</vt:lpstr>
      <vt:lpstr>Papirnice v Sloveniji</vt:lpstr>
      <vt:lpstr>SUROVINE za izdelavo papirja</vt:lpstr>
      <vt:lpstr>PowerPoint Presentation</vt:lpstr>
      <vt:lpstr>DODATKI </vt:lpstr>
      <vt:lpstr>OGLED FILMA</vt:lpstr>
      <vt:lpstr>VRSTE PAPIRJA</vt:lpstr>
      <vt:lpstr>VRSTE PAPIRJA PO NAMENU UPORABE</vt:lpstr>
      <vt:lpstr>PowerPoint Presentation</vt:lpstr>
      <vt:lpstr>Slike izdelka mi pošljite do 20. aprila 2020 po e-pošti: delonadaljavo.marijana@gmail.com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Marijana Fidel</dc:creator>
  <cp:lastModifiedBy>Marijana Fidel</cp:lastModifiedBy>
  <cp:revision>7</cp:revision>
  <dcterms:created xsi:type="dcterms:W3CDTF">2020-10-20T10:38:07Z</dcterms:created>
  <dcterms:modified xsi:type="dcterms:W3CDTF">2020-10-20T20:23:54Z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