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0"/>
  </p:notesMasterIdLst>
  <p:sldIdLst>
    <p:sldId id="267" r:id="rId3"/>
    <p:sldId id="256" r:id="rId4"/>
    <p:sldId id="264" r:id="rId5"/>
    <p:sldId id="257" r:id="rId6"/>
    <p:sldId id="261" r:id="rId7"/>
    <p:sldId id="262" r:id="rId8"/>
    <p:sldId id="263" r:id="rId9"/>
    <p:sldId id="272" r:id="rId10"/>
    <p:sldId id="265" r:id="rId11"/>
    <p:sldId id="266" r:id="rId12"/>
    <p:sldId id="268" r:id="rId13"/>
    <p:sldId id="269" r:id="rId14"/>
    <p:sldId id="270" r:id="rId15"/>
    <p:sldId id="271" r:id="rId16"/>
    <p:sldId id="259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08A0E145-7888-424F-8694-EC2E0B91B639}">
          <p14:sldIdLst>
            <p14:sldId id="267"/>
            <p14:sldId id="256"/>
          </p14:sldIdLst>
        </p14:section>
        <p14:section name="Odsek brez naslova" id="{69478BE0-E7E8-4660-8F0C-4F037587B9A3}">
          <p14:sldIdLst>
            <p14:sldId id="264"/>
            <p14:sldId id="257"/>
            <p14:sldId id="261"/>
            <p14:sldId id="262"/>
            <p14:sldId id="263"/>
            <p14:sldId id="272"/>
            <p14:sldId id="265"/>
            <p14:sldId id="266"/>
            <p14:sldId id="268"/>
            <p14:sldId id="269"/>
            <p14:sldId id="270"/>
            <p14:sldId id="271"/>
            <p14:sldId id="259"/>
            <p14:sldId id="274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6F0F9-17A3-46E3-9FBA-D0C98BA1644A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D16B9-3BEB-41DE-9686-DD0E4B3B2C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016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Papir lahko obdelujemo na različne načine in tako spreminjamo njegovo obliko in lastnosti. V katero smer se  papir lepše trga?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D16B9-3BEB-41DE-9686-DD0E4B3B2C15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373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D2173833-1399-4EDC-84D8-DA1E6FE0E5F5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2D2F1D6-7F50-4362-BD7F-A0941B0FB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283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3833-1399-4EDC-84D8-DA1E6FE0E5F5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F1D6-7F50-4362-BD7F-A0941B0FB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825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2173833-1399-4EDC-84D8-DA1E6FE0E5F5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2D2F1D6-7F50-4362-BD7F-A0941B0FB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2200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42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55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8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74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56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4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8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2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3833-1399-4EDC-84D8-DA1E6FE0E5F5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F1D6-7F50-4362-BD7F-A0941B0FB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7319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772C379-9A7C-4C87-A116-CBE9F58B04C5}" type="datetimeFigureOut">
              <a:rPr lang="en-US" smtClean="0"/>
              <a:t>11/23/2020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89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06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9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2173833-1399-4EDC-84D8-DA1E6FE0E5F5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2D2F1D6-7F50-4362-BD7F-A0941B0FB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362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2173833-1399-4EDC-84D8-DA1E6FE0E5F5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2D2F1D6-7F50-4362-BD7F-A0941B0FB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869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2173833-1399-4EDC-84D8-DA1E6FE0E5F5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2D2F1D6-7F50-4362-BD7F-A0941B0FB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860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3833-1399-4EDC-84D8-DA1E6FE0E5F5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F1D6-7F50-4362-BD7F-A0941B0FB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872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2173833-1399-4EDC-84D8-DA1E6FE0E5F5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2D2F1D6-7F50-4362-BD7F-A0941B0FB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953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3833-1399-4EDC-84D8-DA1E6FE0E5F5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F1D6-7F50-4362-BD7F-A0941B0FB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750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2173833-1399-4EDC-84D8-DA1E6FE0E5F5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72D2F1D6-7F50-4362-BD7F-A0941B0FB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862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73833-1399-4EDC-84D8-DA1E6FE0E5F5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2F1D6-7F50-4362-BD7F-A0941B0FB4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75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2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57264-919D-45FC-8CC1-C2E6D042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+mn-lt"/>
              </a:rPr>
              <a:t>PONOVIMO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19E5B-D777-4598-AA77-428BA9F19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96" y="512955"/>
            <a:ext cx="6281873" cy="1658228"/>
          </a:xfrm>
        </p:spPr>
        <p:txBody>
          <a:bodyPr/>
          <a:lstStyle/>
          <a:p>
            <a:r>
              <a:rPr lang="sl-SI" dirty="0"/>
              <a:t>Rešite nalogo 1. v delovnem zvezku na strani 12.</a:t>
            </a:r>
          </a:p>
          <a:p>
            <a:r>
              <a:rPr lang="sl-SI" dirty="0"/>
              <a:t>2. nalogo v delovnem zvezu na strani 13.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9AB86E-392C-487F-B414-4C1F51B88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496" y="1969327"/>
            <a:ext cx="6554132" cy="18278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B6B64A-E26B-4135-920B-E457E44B3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687" y="4181756"/>
            <a:ext cx="6657941" cy="216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1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15"/>
    </mc:Choice>
    <mc:Fallback xmlns="">
      <p:transition spd="slow" advTm="2941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C8236B90-A173-48E1-BD3E-5630AA76A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07" y="138112"/>
            <a:ext cx="8567581" cy="1353310"/>
          </a:xfrm>
        </p:spPr>
        <p:txBody>
          <a:bodyPr anchor="b">
            <a:normAutofit fontScale="90000"/>
          </a:bodyPr>
          <a:lstStyle/>
          <a:p>
            <a:pPr algn="l"/>
            <a:r>
              <a:rPr lang="sl-SI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OPRAVI ŠE OSTALE POSKUSE S PAPIRJEM: DZ, str. 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4CB058-91B9-49EE-89CC-FC2B8D265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33" y="2156496"/>
            <a:ext cx="11333333" cy="3419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2B5EA2-563B-44A5-8463-E3046274E2E0}"/>
              </a:ext>
            </a:extLst>
          </p:cNvPr>
          <p:cNvSpPr/>
          <p:nvPr/>
        </p:nvSpPr>
        <p:spPr>
          <a:xfrm>
            <a:off x="6216074" y="2156496"/>
            <a:ext cx="4709638" cy="350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98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73"/>
    </mc:Choice>
    <mc:Fallback xmlns="">
      <p:transition spd="slow" advTm="24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6042" y="2823649"/>
            <a:ext cx="8679915" cy="1748729"/>
          </a:xfrm>
        </p:spPr>
        <p:txBody>
          <a:bodyPr>
            <a:normAutofit fontScale="90000"/>
          </a:bodyPr>
          <a:lstStyle/>
          <a:p>
            <a:pPr algn="ctr"/>
            <a:r>
              <a:rPr lang="sl-SI" sz="7000" dirty="0">
                <a:latin typeface="Rockwell" panose="02060603020205020403" pitchFamily="18" charset="0"/>
              </a:rPr>
              <a:t>IZDELAVA  EMBALAŽNEGA OVITKA</a:t>
            </a:r>
          </a:p>
        </p:txBody>
      </p:sp>
    </p:spTree>
    <p:extLst>
      <p:ext uri="{BB962C8B-B14F-4D97-AF65-F5344CB8AC3E}">
        <p14:creationId xmlns:p14="http://schemas.microsoft.com/office/powerpoint/2010/main" val="35318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57"/>
    </mc:Choice>
    <mc:Fallback xmlns="">
      <p:transition spd="slow" advTm="1465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ovezana slik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7" t="-2106" r="913" b="2106"/>
          <a:stretch/>
        </p:blipFill>
        <p:spPr bwMode="auto">
          <a:xfrm>
            <a:off x="223025" y="1726396"/>
            <a:ext cx="4809198" cy="488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1653" y="184186"/>
            <a:ext cx="10058400" cy="1918934"/>
          </a:xfrm>
        </p:spPr>
        <p:txBody>
          <a:bodyPr>
            <a:normAutofit fontScale="90000"/>
          </a:bodyPr>
          <a:lstStyle/>
          <a:p>
            <a:pPr algn="just"/>
            <a:r>
              <a:rPr lang="sl-SI" sz="3500" dirty="0">
                <a:latin typeface="Rockwell" panose="02060603020205020403" pitchFamily="18" charset="0"/>
                <a:cs typeface="Calibri" panose="020F0502020204030204" pitchFamily="34" charset="0"/>
              </a:rPr>
              <a:t>Prijatelju želim podariti med, vendar nočem, da se po poti razbije in želim, da izgleda lepo. </a:t>
            </a:r>
            <a:br>
              <a:rPr lang="sl-SI" sz="3500" dirty="0">
                <a:latin typeface="Rockwell" panose="02060603020205020403" pitchFamily="18" charset="0"/>
                <a:cs typeface="Calibri" panose="020F0502020204030204" pitchFamily="34" charset="0"/>
              </a:rPr>
            </a:br>
            <a:r>
              <a:rPr lang="sl-SI" sz="3500" dirty="0">
                <a:latin typeface="Rockwell" panose="02060603020205020403" pitchFamily="18" charset="0"/>
                <a:cs typeface="Calibri" panose="020F0502020204030204" pitchFamily="34" charset="0"/>
              </a:rPr>
              <a:t>Kaj naredim?</a:t>
            </a:r>
          </a:p>
        </p:txBody>
      </p:sp>
      <p:pic>
        <p:nvPicPr>
          <p:cNvPr id="1026" name="Picture 2" descr="Rezultat iskanja slik za med embalaÅ¾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355" y="2622514"/>
            <a:ext cx="40513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189951" y="2430246"/>
            <a:ext cx="4861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Kako imenujemo ovitek?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4499987" y="3409296"/>
            <a:ext cx="4416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EMBALAŽA.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645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86"/>
    </mc:Choice>
    <mc:Fallback xmlns="">
      <p:transition spd="slow" advTm="37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4"/>
                </a:solidFill>
                <a:latin typeface="Rockwell" panose="02060603020205020403" pitchFamily="18" charset="0"/>
              </a:rPr>
              <a:t>EMBALAŽA …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9847" y="2121408"/>
            <a:ext cx="10738975" cy="4050792"/>
          </a:xfrm>
        </p:spPr>
        <p:txBody>
          <a:bodyPr>
            <a:normAutofit/>
          </a:bodyPr>
          <a:lstStyle/>
          <a:p>
            <a:r>
              <a:rPr lang="sl-SI" sz="2200" dirty="0"/>
              <a:t> je vsak material, ki obdaja nek proizvod.</a:t>
            </a:r>
          </a:p>
          <a:p>
            <a:r>
              <a:rPr lang="sl-SI" sz="2200" dirty="0"/>
              <a:t>Njen namen je izdelek zaščititi (pri prevozu, pred udarci) in polepšati.</a:t>
            </a:r>
          </a:p>
        </p:txBody>
      </p:sp>
      <p:pic>
        <p:nvPicPr>
          <p:cNvPr id="2050" name="Picture 2" descr="Rezultat iskanja slik za embalaÅ¾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44" y="3076738"/>
            <a:ext cx="2765842" cy="276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40" y="3479230"/>
            <a:ext cx="4202755" cy="258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zultat iskanja slik za embalaÅ¾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841" y="3153251"/>
            <a:ext cx="4690599" cy="356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5" descr="Illustration of a pencil character ">
            <a:extLst>
              <a:ext uri="{FF2B5EF4-FFF2-40B4-BE49-F238E27FC236}">
                <a16:creationId xmlns:a16="http://schemas.microsoft.com/office/drawing/2014/main" id="{1025DFFF-202F-484B-9408-C8159B45BF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65848">
            <a:off x="10899403" y="71700"/>
            <a:ext cx="942348" cy="2031386"/>
          </a:xfrm>
          <a:prstGeom prst="rect">
            <a:avLst/>
          </a:prstGeom>
        </p:spPr>
      </p:pic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CF3FDBDD-66B8-4E7B-8EDD-7011ED6929FE}"/>
              </a:ext>
            </a:extLst>
          </p:cNvPr>
          <p:cNvSpPr/>
          <p:nvPr/>
        </p:nvSpPr>
        <p:spPr>
          <a:xfrm>
            <a:off x="8533272" y="650478"/>
            <a:ext cx="2299735" cy="98169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/>
              <a:t>PREPIŠI PROSOJNICO V ZVEZEK.</a:t>
            </a:r>
          </a:p>
        </p:txBody>
      </p:sp>
    </p:spTree>
    <p:extLst>
      <p:ext uri="{BB962C8B-B14F-4D97-AF65-F5344CB8AC3E}">
        <p14:creationId xmlns:p14="http://schemas.microsoft.com/office/powerpoint/2010/main" val="37879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36"/>
    </mc:Choice>
    <mc:Fallback xmlns="">
      <p:transition spd="slow" advTm="3483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ABE26-2364-44B5-82C9-70A72946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+mn-lt"/>
              </a:rPr>
              <a:t>1. KORAK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F1738-5E90-48D6-84EE-CE98E25C1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49" y="635894"/>
            <a:ext cx="6281873" cy="3686586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sl-SI" sz="2200" dirty="0"/>
              <a:t>V naslednjih urah bomo izdelovali škatlico.</a:t>
            </a:r>
          </a:p>
          <a:p>
            <a:pPr>
              <a:lnSpc>
                <a:spcPct val="170000"/>
              </a:lnSpc>
            </a:pPr>
            <a:r>
              <a:rPr lang="sl-SI" sz="2200" dirty="0"/>
              <a:t>Bodi ustvarjalen in si zamisli, kako bi izgledala tvoja škatlica.</a:t>
            </a:r>
          </a:p>
          <a:p>
            <a:pPr>
              <a:lnSpc>
                <a:spcPct val="170000"/>
              </a:lnSpc>
            </a:pPr>
            <a:r>
              <a:rPr lang="sl-SI" sz="2200" dirty="0"/>
              <a:t>Tvoja naloga je, da do naslednjega tedna </a:t>
            </a:r>
            <a:r>
              <a:rPr lang="sl-SI" sz="2200" b="1" dirty="0"/>
              <a:t>SKICIRAŠ (s prosto roko) ŠKATLICO in poskusiš narisati MREŽO TVOJE ŠKATLICE. </a:t>
            </a:r>
            <a:endParaRPr lang="sl-SI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3ADFF-7475-4C3D-8F43-3CDADF513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751" y="4110044"/>
            <a:ext cx="6398981" cy="244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7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08"/>
    </mc:Choice>
    <mc:Fallback xmlns="">
      <p:transition spd="slow" advTm="4690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+mn-lt"/>
              </a:rPr>
              <a:t>MREŽA ŠKATLICE</a:t>
            </a:r>
          </a:p>
        </p:txBody>
      </p:sp>
      <p:pic>
        <p:nvPicPr>
          <p:cNvPr id="3" name="Picture 2" descr="Top 30 Cube Gif GIFs | Find the best GIF on Gfycat">
            <a:extLst>
              <a:ext uri="{FF2B5EF4-FFF2-40B4-BE49-F238E27FC236}">
                <a16:creationId xmlns:a16="http://schemas.microsoft.com/office/drawing/2014/main" id="{4096DB55-3CE6-4CA5-A4D2-521860EAB0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77" y="1041917"/>
            <a:ext cx="7084504" cy="525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86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89"/>
    </mc:Choice>
    <mc:Fallback xmlns="">
      <p:transition spd="slow" advTm="2768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61752715-D0DA-4D34-B400-AF7C9F0AC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235DF68B-2749-4199-A168-9760196F8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801013C8-DBD4-44D9-B59B-5ACE91175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57FC56F7-4378-439F-BA5C-7294C8D6C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26437AEA-17A0-407D-8B23-79E5833BE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F2511498-B701-4B57-9A26-3D6448067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DDF8AEE8-BDAC-4783-84C5-8CFE40F22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6BE52642-3E09-46F1-98D0-AFE2CACEE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150E5638-DBD7-427D-BD1F-056F7F949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AE1E9FBE-8396-476B-9E58-903B6FDAC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1FB65677-54DE-45DE-A970-678B53DEA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18B3163F-ED7A-472A-A80E-381DABFB7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C16E57C7-01DA-49E6-8C06-27D309D3A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81D84002-F8EF-4286-8482-7121A7C5E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29D44FB0-3875-4E50-91DC-F858A8942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797FD83A-1355-47CB-B496-E7159052D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F5C4D8E7-7D3A-4584-9E77-5F5CECB8A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C5F407B5-936F-4344-B7DB-22ECF8008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D5DD06D2-EAA6-4BDF-8D49-9E592ECAA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C880359C-482C-4782-8D2E-5CD698322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8C8B309-79B6-4B51-8ED1-D1466A6C9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CBA0844-65E0-4FBF-92E9-DDDE179E77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9868E85B-A29D-4B05-AB58-06B8162E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C0189AF-0080-47DC-9216-770CA9E7B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41B79267-F76A-4F76-90C0-4A74F88E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C445207-0BC9-4D48-8FC7-C16E9B1C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B3351E2B-7A92-46A0-B35A-CE6DF142F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50CA0B98-0145-4252-BA3B-BC7B5DD2A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D05EC823-BCA5-426A-9CF6-B163C8361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">
              <a:extLst>
                <a:ext uri="{FF2B5EF4-FFF2-40B4-BE49-F238E27FC236}">
                  <a16:creationId xmlns:a16="http://schemas.microsoft.com/office/drawing/2014/main" id="{14472F5F-8AF2-4CDA-8ED5-0C417F43C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3A3C8211-F278-4072-86FD-25A6BBA2F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EC0F7967-7B73-4D52-B515-F75FF2D0F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FE305521-A9C4-4590-8067-DE093E144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3C445F9B-9F74-48E6-988C-756BEBCD2D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D3C8503C-5A23-4AAC-8AF6-0733419B6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B837D9BE-0C9D-4D07-9FF6-94CBB4646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66F6A13D-C6D2-415F-BA88-87C5E9B84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0796A967-3D1D-49AD-BCE2-6BF545A96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6A3E2B21-965A-4D9E-AC40-3F693C05E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DD690A63-C307-4D2C-86D6-EAF87A1E3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C443F848-CC76-49A3-9E72-D693A8419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21412D43-B16E-4504-AE0E-80FCC02E0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3C1AFC7D-6E75-40E9-92BC-3B3D421C1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97094882-03D2-4F89-BFBE-00B6E287E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3">
              <a:extLst>
                <a:ext uri="{FF2B5EF4-FFF2-40B4-BE49-F238E27FC236}">
                  <a16:creationId xmlns:a16="http://schemas.microsoft.com/office/drawing/2014/main" id="{67340C70-AD45-4DF8-A1B8-B2D6A873E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DA332A5-BA16-4DE3-82C5-22B2214C2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39" y="0"/>
            <a:ext cx="12191695" cy="41979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Rezultat iskanja slik za box paper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60" y="428305"/>
            <a:ext cx="5973588" cy="3345209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zultat iskanja slik za box paper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747" y="181966"/>
            <a:ext cx="2853384" cy="404019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F47AB70-A01A-4FBE-B56A-E0F84A7A5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125" name="Isosceles Triangle 39">
              <a:extLst>
                <a:ext uri="{FF2B5EF4-FFF2-40B4-BE49-F238E27FC236}">
                  <a16:creationId xmlns:a16="http://schemas.microsoft.com/office/drawing/2014/main" id="{54A1523F-E38A-4ACC-9EB4-0C861C7AA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D08D8AE7-F590-4340-90AE-1A649D285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 dirty="0"/>
              <a:t>IZDELAJMO ŠKATLICO!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55F130-4C57-4CBF-B447-70BE1461998A}"/>
              </a:ext>
            </a:extLst>
          </p:cNvPr>
          <p:cNvSpPr txBox="1"/>
          <p:nvPr/>
        </p:nvSpPr>
        <p:spPr>
          <a:xfrm>
            <a:off x="10334142" y="331875"/>
            <a:ext cx="2170545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l-SI" dirty="0"/>
              <a:t>TO JE MREŽA ŠKATLICE. </a:t>
            </a:r>
          </a:p>
          <a:p>
            <a:pPr>
              <a:spcAft>
                <a:spcPts val="600"/>
              </a:spcAft>
            </a:pPr>
            <a:r>
              <a:rPr lang="sl-SI" dirty="0"/>
              <a:t>IZ MREŽE SESTAVIMO ŠKATLICO.</a:t>
            </a:r>
          </a:p>
        </p:txBody>
      </p:sp>
    </p:spTree>
    <p:extLst>
      <p:ext uri="{BB962C8B-B14F-4D97-AF65-F5344CB8AC3E}">
        <p14:creationId xmlns:p14="http://schemas.microsoft.com/office/powerpoint/2010/main" val="104545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24"/>
    </mc:Choice>
    <mc:Fallback xmlns="">
      <p:transition spd="slow" advTm="2222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32" name="Content Placeholder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436C888-6F27-4872-8452-6B80BE0FF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912" y="1774825"/>
            <a:ext cx="3524658" cy="4351338"/>
          </a:xfrm>
          <a:prstGeom prst="rect">
            <a:avLst/>
          </a:prstGeom>
        </p:spPr>
      </p:pic>
      <p:sp>
        <p:nvSpPr>
          <p:cNvPr id="33" name="AutoShape 3">
            <a:extLst>
              <a:ext uri="{FF2B5EF4-FFF2-40B4-BE49-F238E27FC236}">
                <a16:creationId xmlns:a16="http://schemas.microsoft.com/office/drawing/2014/main" id="{8E959C37-7BB9-4734-95E2-820C43670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5706" y="769366"/>
            <a:ext cx="4993444" cy="3394589"/>
          </a:xfrm>
          <a:prstGeom prst="wedgeRectCallout">
            <a:avLst>
              <a:gd name="adj1" fmla="val -82107"/>
              <a:gd name="adj2" fmla="val 78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Slike zapiskov in skice mreže škatlice oddajte v spletni učilnici.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Lepo vas pozdravljam.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Pazite nase.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učiteljica Marijana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22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5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11"/>
    </mc:Choice>
    <mc:Fallback xmlns="">
      <p:transition spd="slow" advTm="1431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A1FB2DD-F939-4CBA-ABDB-29E35D8B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2306E72-4678-4841-A0F6-AFEECD9F4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8E5FF42C-D098-4EE3-B636-744F9A270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D3A105A7-0F44-492C-A33A-D5661AD97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42B5C533-8981-49E3-A535-D0CADF931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D39599A7-F061-4457-8C3F-62809355A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A6B43EB1-CA60-4B9E-8D27-9B0887B87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08D2414E-0DA7-4C56-95E1-F3926EED8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19966D48-4ACC-4AC0-9C9D-49F57671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15EC7369-59DF-4C60-B0E3-ECF88497A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81EB7200-856D-431E-BB9C-51206BE1D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8BA702C9-BDE5-4D2B-B486-68C8730EE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D46F8467-DA99-4476-A5FB-FB938291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D1D3F243-9E9C-4242-967D-A546E642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06917902-FC8A-4D60-8048-3DFBD3E2E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995A7C48-2EB6-4969-B323-7D607A3E0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71E39251-94EA-466C-8167-2552A4CA1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F9AEAFF2-BFAC-48E1-8038-788124020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F87BFF95-3D1E-45B2-945C-CFAFEC3D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E79531B4-B233-4802-8EDF-96C75D042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01E8A3D8-8FFF-4C3A-BA7F-D11B1C616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4BB06CC-48BD-4621-A671-5502A7BF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13B6631-6FCE-48BF-B70E-387713DF4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39">
              <a:extLst>
                <a:ext uri="{FF2B5EF4-FFF2-40B4-BE49-F238E27FC236}">
                  <a16:creationId xmlns:a16="http://schemas.microsoft.com/office/drawing/2014/main" id="{DDB93067-F481-441A-A376-C0E7513B5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2CBF682-D16A-42C2-8992-90C6D1CF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D620F2-BC62-45E0-9BA6-9181EE426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15" y="2075504"/>
            <a:ext cx="3654569" cy="2042725"/>
          </a:xfrm>
        </p:spPr>
        <p:txBody>
          <a:bodyPr>
            <a:normAutofit/>
          </a:bodyPr>
          <a:lstStyle/>
          <a:p>
            <a:r>
              <a:rPr lang="sl-SI" sz="4500" b="1" dirty="0">
                <a:latin typeface="+mn-lt"/>
              </a:rPr>
              <a:t>OBDELAVA PAPIRJA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E208E-1B03-495F-83DF-BD430D490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417" y="4202728"/>
            <a:ext cx="3654568" cy="1026125"/>
          </a:xfrm>
        </p:spPr>
        <p:txBody>
          <a:bodyPr>
            <a:normAutofit/>
          </a:bodyPr>
          <a:lstStyle/>
          <a:p>
            <a:r>
              <a:rPr lang="sl-SI"/>
              <a:t>6. razred</a:t>
            </a:r>
            <a:endParaRPr lang="sl-SI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7B753C6-0598-4947-9B65-3AD74C778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Origami Paper 15x15cm 100's Plain - ZartArt Catalogue">
            <a:extLst>
              <a:ext uri="{FF2B5EF4-FFF2-40B4-BE49-F238E27FC236}">
                <a16:creationId xmlns:a16="http://schemas.microsoft.com/office/drawing/2014/main" id="{D05C09A7-1E5A-4E53-85B3-5F9806E4F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7262" y="863038"/>
            <a:ext cx="6120318" cy="514106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99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16"/>
    </mc:Choice>
    <mc:Fallback xmlns="">
      <p:transition spd="slow" advTm="1351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121DCF-0316-48C4-9F00-1035FD637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07" y="138112"/>
            <a:ext cx="6677553" cy="1353310"/>
          </a:xfrm>
        </p:spPr>
        <p:txBody>
          <a:bodyPr anchor="b">
            <a:normAutofit/>
          </a:bodyPr>
          <a:lstStyle/>
          <a:p>
            <a:pPr algn="l"/>
            <a:r>
              <a:rPr lang="sl-SI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POSKUS: Trganje papirja, DZ, str. 11</a:t>
            </a:r>
          </a:p>
        </p:txBody>
      </p:sp>
      <p:pic>
        <p:nvPicPr>
          <p:cNvPr id="1026" name="Picture 2" descr="Poskusi s papirjem">
            <a:extLst>
              <a:ext uri="{FF2B5EF4-FFF2-40B4-BE49-F238E27FC236}">
                <a16:creationId xmlns:a16="http://schemas.microsoft.com/office/drawing/2014/main" id="{DA77726E-71EF-455D-94EC-63806C8222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349" y="448726"/>
            <a:ext cx="2135964" cy="123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009FEF-8C04-418B-8BFE-C8A50FEDD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46" y="1897049"/>
            <a:ext cx="9898913" cy="46620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744420-F60E-44DE-B903-8B63C384E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661" y="3583910"/>
            <a:ext cx="4211475" cy="24327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99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82"/>
    </mc:Choice>
    <mc:Fallback xmlns="">
      <p:transition spd="slow" advTm="49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avokotnik 30">
            <a:extLst>
              <a:ext uri="{FF2B5EF4-FFF2-40B4-BE49-F238E27FC236}">
                <a16:creationId xmlns:a16="http://schemas.microsoft.com/office/drawing/2014/main" id="{1F69F258-64F1-481C-981A-6429633B75EE}"/>
              </a:ext>
            </a:extLst>
          </p:cNvPr>
          <p:cNvSpPr/>
          <p:nvPr/>
        </p:nvSpPr>
        <p:spPr>
          <a:xfrm>
            <a:off x="4436758" y="3280651"/>
            <a:ext cx="7755242" cy="3577349"/>
          </a:xfrm>
          <a:prstGeom prst="rect">
            <a:avLst/>
          </a:prstGeom>
          <a:solidFill>
            <a:srgbClr val="D9D9D9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369479" y="2218986"/>
            <a:ext cx="2250141" cy="873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dirty="0"/>
              <a:t>Papir se lepše trga </a:t>
            </a:r>
          </a:p>
          <a:p>
            <a:pPr>
              <a:lnSpc>
                <a:spcPct val="150000"/>
              </a:lnSpc>
            </a:pPr>
            <a:r>
              <a:rPr lang="sl-SI" dirty="0"/>
              <a:t>v</a:t>
            </a:r>
            <a:r>
              <a:rPr lang="sl-SI" b="1" dirty="0">
                <a:solidFill>
                  <a:srgbClr val="00B050"/>
                </a:solidFill>
              </a:rPr>
              <a:t> </a:t>
            </a:r>
            <a:r>
              <a:rPr lang="sl-SI" b="1" dirty="0">
                <a:solidFill>
                  <a:srgbClr val="FF0000"/>
                </a:solidFill>
              </a:rPr>
              <a:t>smeri vlaken</a:t>
            </a:r>
            <a:r>
              <a:rPr lang="sl-SI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2182863" y="4085285"/>
            <a:ext cx="2624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ym typeface="Wingdings" panose="05000000000000000000" pitchFamily="2" charset="2"/>
              </a:rPr>
              <a:t>  striženje </a:t>
            </a:r>
            <a:endParaRPr lang="sl-SI" dirty="0"/>
          </a:p>
        </p:txBody>
      </p:sp>
      <p:pic>
        <p:nvPicPr>
          <p:cNvPr id="1034" name="Picture 10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77" y="3798498"/>
            <a:ext cx="2077703" cy="155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5" descr="Illustration of a pencil character ">
            <a:extLst>
              <a:ext uri="{FF2B5EF4-FFF2-40B4-BE49-F238E27FC236}">
                <a16:creationId xmlns:a16="http://schemas.microsoft.com/office/drawing/2014/main" id="{FA4B0547-3C7C-49BF-BA5D-76F647BBA2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65848">
            <a:off x="11344097" y="24288"/>
            <a:ext cx="942348" cy="160753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2C6A6AA-71DC-444F-8AA1-F420B399585A}"/>
              </a:ext>
            </a:extLst>
          </p:cNvPr>
          <p:cNvSpPr/>
          <p:nvPr/>
        </p:nvSpPr>
        <p:spPr>
          <a:xfrm>
            <a:off x="9031774" y="593803"/>
            <a:ext cx="2299735" cy="6041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/>
              <a:t>PREPIŠI PROSOJNICO V ZVEZEK.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E30711D-17DE-4462-8C81-3DAED42DC052}"/>
              </a:ext>
            </a:extLst>
          </p:cNvPr>
          <p:cNvSpPr txBox="1">
            <a:spLocks/>
          </p:cNvSpPr>
          <p:nvPr/>
        </p:nvSpPr>
        <p:spPr>
          <a:xfrm>
            <a:off x="3160227" y="384843"/>
            <a:ext cx="5385907" cy="800661"/>
          </a:xfrm>
          <a:custGeom>
            <a:avLst/>
            <a:gdLst>
              <a:gd name="connsiteX0" fmla="*/ 0 w 5385907"/>
              <a:gd name="connsiteY0" fmla="*/ 0 h 800661"/>
              <a:gd name="connsiteX1" fmla="*/ 673238 w 5385907"/>
              <a:gd name="connsiteY1" fmla="*/ 0 h 800661"/>
              <a:gd name="connsiteX2" fmla="*/ 1292618 w 5385907"/>
              <a:gd name="connsiteY2" fmla="*/ 0 h 800661"/>
              <a:gd name="connsiteX3" fmla="*/ 1965856 w 5385907"/>
              <a:gd name="connsiteY3" fmla="*/ 0 h 800661"/>
              <a:gd name="connsiteX4" fmla="*/ 2531376 w 5385907"/>
              <a:gd name="connsiteY4" fmla="*/ 0 h 800661"/>
              <a:gd name="connsiteX5" fmla="*/ 3258474 w 5385907"/>
              <a:gd name="connsiteY5" fmla="*/ 0 h 800661"/>
              <a:gd name="connsiteX6" fmla="*/ 3985571 w 5385907"/>
              <a:gd name="connsiteY6" fmla="*/ 0 h 800661"/>
              <a:gd name="connsiteX7" fmla="*/ 4712669 w 5385907"/>
              <a:gd name="connsiteY7" fmla="*/ 0 h 800661"/>
              <a:gd name="connsiteX8" fmla="*/ 5385907 w 5385907"/>
              <a:gd name="connsiteY8" fmla="*/ 0 h 800661"/>
              <a:gd name="connsiteX9" fmla="*/ 5385907 w 5385907"/>
              <a:gd name="connsiteY9" fmla="*/ 408337 h 800661"/>
              <a:gd name="connsiteX10" fmla="*/ 5385907 w 5385907"/>
              <a:gd name="connsiteY10" fmla="*/ 800661 h 800661"/>
              <a:gd name="connsiteX11" fmla="*/ 4604950 w 5385907"/>
              <a:gd name="connsiteY11" fmla="*/ 800661 h 800661"/>
              <a:gd name="connsiteX12" fmla="*/ 3931712 w 5385907"/>
              <a:gd name="connsiteY12" fmla="*/ 800661 h 800661"/>
              <a:gd name="connsiteX13" fmla="*/ 3150756 w 5385907"/>
              <a:gd name="connsiteY13" fmla="*/ 800661 h 800661"/>
              <a:gd name="connsiteX14" fmla="*/ 2369799 w 5385907"/>
              <a:gd name="connsiteY14" fmla="*/ 800661 h 800661"/>
              <a:gd name="connsiteX15" fmla="*/ 1588843 w 5385907"/>
              <a:gd name="connsiteY15" fmla="*/ 800661 h 800661"/>
              <a:gd name="connsiteX16" fmla="*/ 861745 w 5385907"/>
              <a:gd name="connsiteY16" fmla="*/ 800661 h 800661"/>
              <a:gd name="connsiteX17" fmla="*/ 0 w 5385907"/>
              <a:gd name="connsiteY17" fmla="*/ 800661 h 800661"/>
              <a:gd name="connsiteX18" fmla="*/ 0 w 5385907"/>
              <a:gd name="connsiteY18" fmla="*/ 384317 h 800661"/>
              <a:gd name="connsiteX19" fmla="*/ 0 w 5385907"/>
              <a:gd name="connsiteY19" fmla="*/ 0 h 80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85907" h="800661" fill="none" extrusionOk="0">
                <a:moveTo>
                  <a:pt x="0" y="0"/>
                </a:moveTo>
                <a:cubicBezTo>
                  <a:pt x="196457" y="-9055"/>
                  <a:pt x="469469" y="33526"/>
                  <a:pt x="673238" y="0"/>
                </a:cubicBezTo>
                <a:cubicBezTo>
                  <a:pt x="877007" y="-33526"/>
                  <a:pt x="1167305" y="-28279"/>
                  <a:pt x="1292618" y="0"/>
                </a:cubicBezTo>
                <a:cubicBezTo>
                  <a:pt x="1417931" y="28279"/>
                  <a:pt x="1705014" y="-24140"/>
                  <a:pt x="1965856" y="0"/>
                </a:cubicBezTo>
                <a:cubicBezTo>
                  <a:pt x="2226698" y="24140"/>
                  <a:pt x="2417127" y="6366"/>
                  <a:pt x="2531376" y="0"/>
                </a:cubicBezTo>
                <a:cubicBezTo>
                  <a:pt x="2645625" y="-6366"/>
                  <a:pt x="3050038" y="31857"/>
                  <a:pt x="3258474" y="0"/>
                </a:cubicBezTo>
                <a:cubicBezTo>
                  <a:pt x="3466910" y="-31857"/>
                  <a:pt x="3647060" y="-30114"/>
                  <a:pt x="3985571" y="0"/>
                </a:cubicBezTo>
                <a:cubicBezTo>
                  <a:pt x="4324082" y="30114"/>
                  <a:pt x="4556004" y="28025"/>
                  <a:pt x="4712669" y="0"/>
                </a:cubicBezTo>
                <a:cubicBezTo>
                  <a:pt x="4869334" y="-28025"/>
                  <a:pt x="5121768" y="702"/>
                  <a:pt x="5385907" y="0"/>
                </a:cubicBezTo>
                <a:cubicBezTo>
                  <a:pt x="5382872" y="133779"/>
                  <a:pt x="5390659" y="306557"/>
                  <a:pt x="5385907" y="408337"/>
                </a:cubicBezTo>
                <a:cubicBezTo>
                  <a:pt x="5381155" y="510117"/>
                  <a:pt x="5369706" y="640136"/>
                  <a:pt x="5385907" y="800661"/>
                </a:cubicBezTo>
                <a:cubicBezTo>
                  <a:pt x="5038980" y="783739"/>
                  <a:pt x="4924625" y="835751"/>
                  <a:pt x="4604950" y="800661"/>
                </a:cubicBezTo>
                <a:cubicBezTo>
                  <a:pt x="4285275" y="765571"/>
                  <a:pt x="4105132" y="816397"/>
                  <a:pt x="3931712" y="800661"/>
                </a:cubicBezTo>
                <a:cubicBezTo>
                  <a:pt x="3758292" y="784925"/>
                  <a:pt x="3321733" y="829915"/>
                  <a:pt x="3150756" y="800661"/>
                </a:cubicBezTo>
                <a:cubicBezTo>
                  <a:pt x="2979779" y="771407"/>
                  <a:pt x="2671738" y="792712"/>
                  <a:pt x="2369799" y="800661"/>
                </a:cubicBezTo>
                <a:cubicBezTo>
                  <a:pt x="2067860" y="808610"/>
                  <a:pt x="1841449" y="802744"/>
                  <a:pt x="1588843" y="800661"/>
                </a:cubicBezTo>
                <a:cubicBezTo>
                  <a:pt x="1336237" y="798578"/>
                  <a:pt x="1109220" y="822492"/>
                  <a:pt x="861745" y="800661"/>
                </a:cubicBezTo>
                <a:cubicBezTo>
                  <a:pt x="614270" y="778830"/>
                  <a:pt x="354703" y="837834"/>
                  <a:pt x="0" y="800661"/>
                </a:cubicBezTo>
                <a:cubicBezTo>
                  <a:pt x="-3127" y="652242"/>
                  <a:pt x="10898" y="474338"/>
                  <a:pt x="0" y="384317"/>
                </a:cubicBezTo>
                <a:cubicBezTo>
                  <a:pt x="-10898" y="294296"/>
                  <a:pt x="1490" y="109635"/>
                  <a:pt x="0" y="0"/>
                </a:cubicBezTo>
                <a:close/>
              </a:path>
              <a:path w="5385907" h="800661" stroke="0" extrusionOk="0">
                <a:moveTo>
                  <a:pt x="0" y="0"/>
                </a:moveTo>
                <a:cubicBezTo>
                  <a:pt x="303162" y="-13387"/>
                  <a:pt x="441418" y="264"/>
                  <a:pt x="673238" y="0"/>
                </a:cubicBezTo>
                <a:cubicBezTo>
                  <a:pt x="905058" y="-264"/>
                  <a:pt x="1140119" y="3154"/>
                  <a:pt x="1346477" y="0"/>
                </a:cubicBezTo>
                <a:cubicBezTo>
                  <a:pt x="1552835" y="-3154"/>
                  <a:pt x="1901102" y="10409"/>
                  <a:pt x="2073574" y="0"/>
                </a:cubicBezTo>
                <a:cubicBezTo>
                  <a:pt x="2246046" y="-10409"/>
                  <a:pt x="2638026" y="2540"/>
                  <a:pt x="2800672" y="0"/>
                </a:cubicBezTo>
                <a:cubicBezTo>
                  <a:pt x="2963318" y="-2540"/>
                  <a:pt x="3125555" y="205"/>
                  <a:pt x="3420051" y="0"/>
                </a:cubicBezTo>
                <a:cubicBezTo>
                  <a:pt x="3714547" y="-205"/>
                  <a:pt x="3952540" y="-16903"/>
                  <a:pt x="4201007" y="0"/>
                </a:cubicBezTo>
                <a:cubicBezTo>
                  <a:pt x="4449474" y="16903"/>
                  <a:pt x="4502360" y="-15504"/>
                  <a:pt x="4712669" y="0"/>
                </a:cubicBezTo>
                <a:cubicBezTo>
                  <a:pt x="4922978" y="15504"/>
                  <a:pt x="5188896" y="-30396"/>
                  <a:pt x="5385907" y="0"/>
                </a:cubicBezTo>
                <a:cubicBezTo>
                  <a:pt x="5376905" y="188283"/>
                  <a:pt x="5393983" y="283169"/>
                  <a:pt x="5385907" y="400331"/>
                </a:cubicBezTo>
                <a:cubicBezTo>
                  <a:pt x="5377831" y="517493"/>
                  <a:pt x="5387648" y="650000"/>
                  <a:pt x="5385907" y="800661"/>
                </a:cubicBezTo>
                <a:cubicBezTo>
                  <a:pt x="5060798" y="775540"/>
                  <a:pt x="4898845" y="800744"/>
                  <a:pt x="4712669" y="800661"/>
                </a:cubicBezTo>
                <a:cubicBezTo>
                  <a:pt x="4526493" y="800578"/>
                  <a:pt x="4423913" y="778403"/>
                  <a:pt x="4147148" y="800661"/>
                </a:cubicBezTo>
                <a:cubicBezTo>
                  <a:pt x="3870383" y="822919"/>
                  <a:pt x="3734085" y="770173"/>
                  <a:pt x="3473910" y="800661"/>
                </a:cubicBezTo>
                <a:cubicBezTo>
                  <a:pt x="3213735" y="831149"/>
                  <a:pt x="3124815" y="816332"/>
                  <a:pt x="2908390" y="800661"/>
                </a:cubicBezTo>
                <a:cubicBezTo>
                  <a:pt x="2691965" y="784990"/>
                  <a:pt x="2491602" y="793819"/>
                  <a:pt x="2235151" y="800661"/>
                </a:cubicBezTo>
                <a:cubicBezTo>
                  <a:pt x="1978700" y="807503"/>
                  <a:pt x="1945243" y="811985"/>
                  <a:pt x="1723490" y="800661"/>
                </a:cubicBezTo>
                <a:cubicBezTo>
                  <a:pt x="1501737" y="789337"/>
                  <a:pt x="1442827" y="804094"/>
                  <a:pt x="1211829" y="800661"/>
                </a:cubicBezTo>
                <a:cubicBezTo>
                  <a:pt x="980831" y="797228"/>
                  <a:pt x="808571" y="789928"/>
                  <a:pt x="646309" y="800661"/>
                </a:cubicBezTo>
                <a:cubicBezTo>
                  <a:pt x="484047" y="811394"/>
                  <a:pt x="145197" y="804765"/>
                  <a:pt x="0" y="800661"/>
                </a:cubicBezTo>
                <a:cubicBezTo>
                  <a:pt x="19083" y="693027"/>
                  <a:pt x="-14536" y="555967"/>
                  <a:pt x="0" y="400331"/>
                </a:cubicBezTo>
                <a:cubicBezTo>
                  <a:pt x="14536" y="244695"/>
                  <a:pt x="1767" y="135955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55454332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228600" tIns="228600" rIns="228600" bIns="22860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>
                <a:solidFill>
                  <a:schemeClr val="tx1"/>
                </a:solidFill>
                <a:latin typeface="+mn-lt"/>
              </a:rPr>
              <a:t>OBDELAVA PAPIRJA</a:t>
            </a:r>
            <a:endParaRPr lang="sl-SI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7F648095-43A3-40C5-8AF3-FBF23001E926}"/>
              </a:ext>
            </a:extLst>
          </p:cNvPr>
          <p:cNvSpPr/>
          <p:nvPr/>
        </p:nvSpPr>
        <p:spPr>
          <a:xfrm>
            <a:off x="410503" y="1307482"/>
            <a:ext cx="2016224" cy="720080"/>
          </a:xfrm>
          <a:custGeom>
            <a:avLst/>
            <a:gdLst>
              <a:gd name="connsiteX0" fmla="*/ 0 w 2016224"/>
              <a:gd name="connsiteY0" fmla="*/ 0 h 720080"/>
              <a:gd name="connsiteX1" fmla="*/ 611588 w 2016224"/>
              <a:gd name="connsiteY1" fmla="*/ 0 h 720080"/>
              <a:gd name="connsiteX2" fmla="*/ 1223176 w 2016224"/>
              <a:gd name="connsiteY2" fmla="*/ 0 h 720080"/>
              <a:gd name="connsiteX3" fmla="*/ 2016224 w 2016224"/>
              <a:gd name="connsiteY3" fmla="*/ 0 h 720080"/>
              <a:gd name="connsiteX4" fmla="*/ 2016224 w 2016224"/>
              <a:gd name="connsiteY4" fmla="*/ 338438 h 720080"/>
              <a:gd name="connsiteX5" fmla="*/ 2016224 w 2016224"/>
              <a:gd name="connsiteY5" fmla="*/ 720080 h 720080"/>
              <a:gd name="connsiteX6" fmla="*/ 1303825 w 2016224"/>
              <a:gd name="connsiteY6" fmla="*/ 720080 h 720080"/>
              <a:gd name="connsiteX7" fmla="*/ 672075 w 2016224"/>
              <a:gd name="connsiteY7" fmla="*/ 720080 h 720080"/>
              <a:gd name="connsiteX8" fmla="*/ 0 w 2016224"/>
              <a:gd name="connsiteY8" fmla="*/ 720080 h 720080"/>
              <a:gd name="connsiteX9" fmla="*/ 0 w 2016224"/>
              <a:gd name="connsiteY9" fmla="*/ 360040 h 720080"/>
              <a:gd name="connsiteX10" fmla="*/ 0 w 2016224"/>
              <a:gd name="connsiteY10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6224" h="720080" fill="none" extrusionOk="0">
                <a:moveTo>
                  <a:pt x="0" y="0"/>
                </a:moveTo>
                <a:cubicBezTo>
                  <a:pt x="210977" y="25323"/>
                  <a:pt x="401425" y="-8672"/>
                  <a:pt x="611588" y="0"/>
                </a:cubicBezTo>
                <a:cubicBezTo>
                  <a:pt x="821751" y="8672"/>
                  <a:pt x="1054856" y="16707"/>
                  <a:pt x="1223176" y="0"/>
                </a:cubicBezTo>
                <a:cubicBezTo>
                  <a:pt x="1391496" y="-16707"/>
                  <a:pt x="1829804" y="-6369"/>
                  <a:pt x="2016224" y="0"/>
                </a:cubicBezTo>
                <a:cubicBezTo>
                  <a:pt x="2014494" y="94491"/>
                  <a:pt x="2030805" y="266018"/>
                  <a:pt x="2016224" y="338438"/>
                </a:cubicBezTo>
                <a:cubicBezTo>
                  <a:pt x="2001643" y="410858"/>
                  <a:pt x="2016034" y="611223"/>
                  <a:pt x="2016224" y="720080"/>
                </a:cubicBezTo>
                <a:cubicBezTo>
                  <a:pt x="1693316" y="753630"/>
                  <a:pt x="1597835" y="724014"/>
                  <a:pt x="1303825" y="720080"/>
                </a:cubicBezTo>
                <a:cubicBezTo>
                  <a:pt x="1009815" y="716146"/>
                  <a:pt x="983690" y="703323"/>
                  <a:pt x="672075" y="720080"/>
                </a:cubicBezTo>
                <a:cubicBezTo>
                  <a:pt x="360460" y="736838"/>
                  <a:pt x="147870" y="740436"/>
                  <a:pt x="0" y="720080"/>
                </a:cubicBezTo>
                <a:cubicBezTo>
                  <a:pt x="13975" y="565349"/>
                  <a:pt x="14215" y="459295"/>
                  <a:pt x="0" y="360040"/>
                </a:cubicBezTo>
                <a:cubicBezTo>
                  <a:pt x="-14215" y="260785"/>
                  <a:pt x="1544" y="132749"/>
                  <a:pt x="0" y="0"/>
                </a:cubicBezTo>
                <a:close/>
              </a:path>
              <a:path w="2016224" h="720080" stroke="0" extrusionOk="0">
                <a:moveTo>
                  <a:pt x="0" y="0"/>
                </a:moveTo>
                <a:cubicBezTo>
                  <a:pt x="154017" y="26036"/>
                  <a:pt x="447834" y="-31395"/>
                  <a:pt x="672075" y="0"/>
                </a:cubicBezTo>
                <a:cubicBezTo>
                  <a:pt x="896317" y="31395"/>
                  <a:pt x="1033015" y="11104"/>
                  <a:pt x="1344149" y="0"/>
                </a:cubicBezTo>
                <a:cubicBezTo>
                  <a:pt x="1655283" y="-11104"/>
                  <a:pt x="1681704" y="-2536"/>
                  <a:pt x="2016224" y="0"/>
                </a:cubicBezTo>
                <a:cubicBezTo>
                  <a:pt x="2011261" y="130015"/>
                  <a:pt x="2031188" y="219650"/>
                  <a:pt x="2016224" y="374442"/>
                </a:cubicBezTo>
                <a:cubicBezTo>
                  <a:pt x="2001260" y="529234"/>
                  <a:pt x="2020433" y="575932"/>
                  <a:pt x="2016224" y="720080"/>
                </a:cubicBezTo>
                <a:cubicBezTo>
                  <a:pt x="1745587" y="703079"/>
                  <a:pt x="1584387" y="711453"/>
                  <a:pt x="1384474" y="720080"/>
                </a:cubicBezTo>
                <a:cubicBezTo>
                  <a:pt x="1184561" y="728708"/>
                  <a:pt x="1013295" y="745916"/>
                  <a:pt x="672075" y="720080"/>
                </a:cubicBezTo>
                <a:cubicBezTo>
                  <a:pt x="330855" y="694244"/>
                  <a:pt x="179828" y="704366"/>
                  <a:pt x="0" y="720080"/>
                </a:cubicBezTo>
                <a:cubicBezTo>
                  <a:pt x="15417" y="609686"/>
                  <a:pt x="-5745" y="500287"/>
                  <a:pt x="0" y="367241"/>
                </a:cubicBezTo>
                <a:cubicBezTo>
                  <a:pt x="5745" y="234195"/>
                  <a:pt x="-4474" y="110063"/>
                  <a:pt x="0" y="0"/>
                </a:cubicBezTo>
                <a:close/>
              </a:path>
            </a:pathLst>
          </a:custGeom>
          <a:solidFill>
            <a:srgbClr val="FFFF99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76474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TRGANJE</a:t>
            </a:r>
          </a:p>
        </p:txBody>
      </p:sp>
      <p:cxnSp>
        <p:nvCxnSpPr>
          <p:cNvPr id="15" name="Raven puščični povezovalnik 11">
            <a:extLst>
              <a:ext uri="{FF2B5EF4-FFF2-40B4-BE49-F238E27FC236}">
                <a16:creationId xmlns:a16="http://schemas.microsoft.com/office/drawing/2014/main" id="{C69FFD58-AB88-4550-870E-FED073CE26F4}"/>
              </a:ext>
            </a:extLst>
          </p:cNvPr>
          <p:cNvCxnSpPr/>
          <p:nvPr/>
        </p:nvCxnSpPr>
        <p:spPr>
          <a:xfrm flipH="1">
            <a:off x="1621263" y="778792"/>
            <a:ext cx="1296144" cy="36004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avokotnik 4">
            <a:extLst>
              <a:ext uri="{FF2B5EF4-FFF2-40B4-BE49-F238E27FC236}">
                <a16:creationId xmlns:a16="http://schemas.microsoft.com/office/drawing/2014/main" id="{60984A08-7D00-48E8-8D2B-0D5340AEBF06}"/>
              </a:ext>
            </a:extLst>
          </p:cNvPr>
          <p:cNvSpPr/>
          <p:nvPr/>
        </p:nvSpPr>
        <p:spPr>
          <a:xfrm>
            <a:off x="4848363" y="2218986"/>
            <a:ext cx="2016224" cy="720080"/>
          </a:xfrm>
          <a:custGeom>
            <a:avLst/>
            <a:gdLst>
              <a:gd name="connsiteX0" fmla="*/ 0 w 2016224"/>
              <a:gd name="connsiteY0" fmla="*/ 0 h 720080"/>
              <a:gd name="connsiteX1" fmla="*/ 611588 w 2016224"/>
              <a:gd name="connsiteY1" fmla="*/ 0 h 720080"/>
              <a:gd name="connsiteX2" fmla="*/ 1223176 w 2016224"/>
              <a:gd name="connsiteY2" fmla="*/ 0 h 720080"/>
              <a:gd name="connsiteX3" fmla="*/ 2016224 w 2016224"/>
              <a:gd name="connsiteY3" fmla="*/ 0 h 720080"/>
              <a:gd name="connsiteX4" fmla="*/ 2016224 w 2016224"/>
              <a:gd name="connsiteY4" fmla="*/ 338438 h 720080"/>
              <a:gd name="connsiteX5" fmla="*/ 2016224 w 2016224"/>
              <a:gd name="connsiteY5" fmla="*/ 720080 h 720080"/>
              <a:gd name="connsiteX6" fmla="*/ 1303825 w 2016224"/>
              <a:gd name="connsiteY6" fmla="*/ 720080 h 720080"/>
              <a:gd name="connsiteX7" fmla="*/ 672075 w 2016224"/>
              <a:gd name="connsiteY7" fmla="*/ 720080 h 720080"/>
              <a:gd name="connsiteX8" fmla="*/ 0 w 2016224"/>
              <a:gd name="connsiteY8" fmla="*/ 720080 h 720080"/>
              <a:gd name="connsiteX9" fmla="*/ 0 w 2016224"/>
              <a:gd name="connsiteY9" fmla="*/ 360040 h 720080"/>
              <a:gd name="connsiteX10" fmla="*/ 0 w 2016224"/>
              <a:gd name="connsiteY10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6224" h="720080" fill="none" extrusionOk="0">
                <a:moveTo>
                  <a:pt x="0" y="0"/>
                </a:moveTo>
                <a:cubicBezTo>
                  <a:pt x="210977" y="25323"/>
                  <a:pt x="401425" y="-8672"/>
                  <a:pt x="611588" y="0"/>
                </a:cubicBezTo>
                <a:cubicBezTo>
                  <a:pt x="821751" y="8672"/>
                  <a:pt x="1054856" y="16707"/>
                  <a:pt x="1223176" y="0"/>
                </a:cubicBezTo>
                <a:cubicBezTo>
                  <a:pt x="1391496" y="-16707"/>
                  <a:pt x="1829804" y="-6369"/>
                  <a:pt x="2016224" y="0"/>
                </a:cubicBezTo>
                <a:cubicBezTo>
                  <a:pt x="2014494" y="94491"/>
                  <a:pt x="2030805" y="266018"/>
                  <a:pt x="2016224" y="338438"/>
                </a:cubicBezTo>
                <a:cubicBezTo>
                  <a:pt x="2001643" y="410858"/>
                  <a:pt x="2016034" y="611223"/>
                  <a:pt x="2016224" y="720080"/>
                </a:cubicBezTo>
                <a:cubicBezTo>
                  <a:pt x="1693316" y="753630"/>
                  <a:pt x="1597835" y="724014"/>
                  <a:pt x="1303825" y="720080"/>
                </a:cubicBezTo>
                <a:cubicBezTo>
                  <a:pt x="1009815" y="716146"/>
                  <a:pt x="983690" y="703323"/>
                  <a:pt x="672075" y="720080"/>
                </a:cubicBezTo>
                <a:cubicBezTo>
                  <a:pt x="360460" y="736838"/>
                  <a:pt x="147870" y="740436"/>
                  <a:pt x="0" y="720080"/>
                </a:cubicBezTo>
                <a:cubicBezTo>
                  <a:pt x="13975" y="565349"/>
                  <a:pt x="14215" y="459295"/>
                  <a:pt x="0" y="360040"/>
                </a:cubicBezTo>
                <a:cubicBezTo>
                  <a:pt x="-14215" y="260785"/>
                  <a:pt x="1544" y="132749"/>
                  <a:pt x="0" y="0"/>
                </a:cubicBezTo>
                <a:close/>
              </a:path>
              <a:path w="2016224" h="720080" stroke="0" extrusionOk="0">
                <a:moveTo>
                  <a:pt x="0" y="0"/>
                </a:moveTo>
                <a:cubicBezTo>
                  <a:pt x="154017" y="26036"/>
                  <a:pt x="447834" y="-31395"/>
                  <a:pt x="672075" y="0"/>
                </a:cubicBezTo>
                <a:cubicBezTo>
                  <a:pt x="896317" y="31395"/>
                  <a:pt x="1033015" y="11104"/>
                  <a:pt x="1344149" y="0"/>
                </a:cubicBezTo>
                <a:cubicBezTo>
                  <a:pt x="1655283" y="-11104"/>
                  <a:pt x="1681704" y="-2536"/>
                  <a:pt x="2016224" y="0"/>
                </a:cubicBezTo>
                <a:cubicBezTo>
                  <a:pt x="2011261" y="130015"/>
                  <a:pt x="2031188" y="219650"/>
                  <a:pt x="2016224" y="374442"/>
                </a:cubicBezTo>
                <a:cubicBezTo>
                  <a:pt x="2001260" y="529234"/>
                  <a:pt x="2020433" y="575932"/>
                  <a:pt x="2016224" y="720080"/>
                </a:cubicBezTo>
                <a:cubicBezTo>
                  <a:pt x="1745587" y="703079"/>
                  <a:pt x="1584387" y="711453"/>
                  <a:pt x="1384474" y="720080"/>
                </a:cubicBezTo>
                <a:cubicBezTo>
                  <a:pt x="1184561" y="728708"/>
                  <a:pt x="1013295" y="745916"/>
                  <a:pt x="672075" y="720080"/>
                </a:cubicBezTo>
                <a:cubicBezTo>
                  <a:pt x="330855" y="694244"/>
                  <a:pt x="179828" y="704366"/>
                  <a:pt x="0" y="720080"/>
                </a:cubicBezTo>
                <a:cubicBezTo>
                  <a:pt x="15417" y="609686"/>
                  <a:pt x="-5745" y="500287"/>
                  <a:pt x="0" y="367241"/>
                </a:cubicBezTo>
                <a:cubicBezTo>
                  <a:pt x="5745" y="234195"/>
                  <a:pt x="-4474" y="110063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76474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REZANJE</a:t>
            </a:r>
          </a:p>
        </p:txBody>
      </p:sp>
      <p:cxnSp>
        <p:nvCxnSpPr>
          <p:cNvPr id="25" name="Raven puščični povezovalnik 11">
            <a:extLst>
              <a:ext uri="{FF2B5EF4-FFF2-40B4-BE49-F238E27FC236}">
                <a16:creationId xmlns:a16="http://schemas.microsoft.com/office/drawing/2014/main" id="{D9D697D1-9935-4374-96A6-AF778FC39A1C}"/>
              </a:ext>
            </a:extLst>
          </p:cNvPr>
          <p:cNvCxnSpPr>
            <a:cxnSpLocks/>
          </p:cNvCxnSpPr>
          <p:nvPr/>
        </p:nvCxnSpPr>
        <p:spPr>
          <a:xfrm>
            <a:off x="5853180" y="1251535"/>
            <a:ext cx="0" cy="911904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avokotnik 4">
            <a:extLst>
              <a:ext uri="{FF2B5EF4-FFF2-40B4-BE49-F238E27FC236}">
                <a16:creationId xmlns:a16="http://schemas.microsoft.com/office/drawing/2014/main" id="{5E2DFEBA-F852-4F46-9FE7-487BA38567F1}"/>
              </a:ext>
            </a:extLst>
          </p:cNvPr>
          <p:cNvSpPr/>
          <p:nvPr/>
        </p:nvSpPr>
        <p:spPr>
          <a:xfrm>
            <a:off x="2100024" y="3429668"/>
            <a:ext cx="2016224" cy="523004"/>
          </a:xfrm>
          <a:custGeom>
            <a:avLst/>
            <a:gdLst>
              <a:gd name="connsiteX0" fmla="*/ 0 w 2016224"/>
              <a:gd name="connsiteY0" fmla="*/ 0 h 523004"/>
              <a:gd name="connsiteX1" fmla="*/ 672075 w 2016224"/>
              <a:gd name="connsiteY1" fmla="*/ 0 h 523004"/>
              <a:gd name="connsiteX2" fmla="*/ 1344149 w 2016224"/>
              <a:gd name="connsiteY2" fmla="*/ 0 h 523004"/>
              <a:gd name="connsiteX3" fmla="*/ 2016224 w 2016224"/>
              <a:gd name="connsiteY3" fmla="*/ 0 h 523004"/>
              <a:gd name="connsiteX4" fmla="*/ 2016224 w 2016224"/>
              <a:gd name="connsiteY4" fmla="*/ 523004 h 523004"/>
              <a:gd name="connsiteX5" fmla="*/ 1323987 w 2016224"/>
              <a:gd name="connsiteY5" fmla="*/ 523004 h 523004"/>
              <a:gd name="connsiteX6" fmla="*/ 611588 w 2016224"/>
              <a:gd name="connsiteY6" fmla="*/ 523004 h 523004"/>
              <a:gd name="connsiteX7" fmla="*/ 0 w 2016224"/>
              <a:gd name="connsiteY7" fmla="*/ 523004 h 523004"/>
              <a:gd name="connsiteX8" fmla="*/ 0 w 2016224"/>
              <a:gd name="connsiteY8" fmla="*/ 0 h 52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224" h="523004" fill="none" extrusionOk="0">
                <a:moveTo>
                  <a:pt x="0" y="0"/>
                </a:moveTo>
                <a:cubicBezTo>
                  <a:pt x="224685" y="26862"/>
                  <a:pt x="514675" y="-17085"/>
                  <a:pt x="672075" y="0"/>
                </a:cubicBezTo>
                <a:cubicBezTo>
                  <a:pt x="829476" y="17085"/>
                  <a:pt x="1143278" y="25389"/>
                  <a:pt x="1344149" y="0"/>
                </a:cubicBezTo>
                <a:cubicBezTo>
                  <a:pt x="1545020" y="-25389"/>
                  <a:pt x="1822336" y="-4910"/>
                  <a:pt x="2016224" y="0"/>
                </a:cubicBezTo>
                <a:cubicBezTo>
                  <a:pt x="2017156" y="205256"/>
                  <a:pt x="2019513" y="353097"/>
                  <a:pt x="2016224" y="523004"/>
                </a:cubicBezTo>
                <a:cubicBezTo>
                  <a:pt x="1774866" y="537683"/>
                  <a:pt x="1534721" y="556654"/>
                  <a:pt x="1323987" y="523004"/>
                </a:cubicBezTo>
                <a:cubicBezTo>
                  <a:pt x="1113253" y="489354"/>
                  <a:pt x="790506" y="497681"/>
                  <a:pt x="611588" y="523004"/>
                </a:cubicBezTo>
                <a:cubicBezTo>
                  <a:pt x="432670" y="548327"/>
                  <a:pt x="286976" y="492450"/>
                  <a:pt x="0" y="523004"/>
                </a:cubicBezTo>
                <a:cubicBezTo>
                  <a:pt x="5881" y="373895"/>
                  <a:pt x="-4522" y="242293"/>
                  <a:pt x="0" y="0"/>
                </a:cubicBezTo>
                <a:close/>
              </a:path>
              <a:path w="2016224" h="523004" stroke="0" extrusionOk="0">
                <a:moveTo>
                  <a:pt x="0" y="0"/>
                </a:moveTo>
                <a:cubicBezTo>
                  <a:pt x="154017" y="26036"/>
                  <a:pt x="447834" y="-31395"/>
                  <a:pt x="672075" y="0"/>
                </a:cubicBezTo>
                <a:cubicBezTo>
                  <a:pt x="896317" y="31395"/>
                  <a:pt x="1033015" y="11104"/>
                  <a:pt x="1344149" y="0"/>
                </a:cubicBezTo>
                <a:cubicBezTo>
                  <a:pt x="1655283" y="-11104"/>
                  <a:pt x="1681704" y="-2536"/>
                  <a:pt x="2016224" y="0"/>
                </a:cubicBezTo>
                <a:cubicBezTo>
                  <a:pt x="2027211" y="167143"/>
                  <a:pt x="2021655" y="361923"/>
                  <a:pt x="2016224" y="523004"/>
                </a:cubicBezTo>
                <a:cubicBezTo>
                  <a:pt x="1786943" y="522528"/>
                  <a:pt x="1517244" y="532129"/>
                  <a:pt x="1384474" y="523004"/>
                </a:cubicBezTo>
                <a:cubicBezTo>
                  <a:pt x="1251704" y="513880"/>
                  <a:pt x="952637" y="514377"/>
                  <a:pt x="752724" y="523004"/>
                </a:cubicBezTo>
                <a:cubicBezTo>
                  <a:pt x="552811" y="531632"/>
                  <a:pt x="256831" y="531871"/>
                  <a:pt x="0" y="523004"/>
                </a:cubicBezTo>
                <a:cubicBezTo>
                  <a:pt x="2069" y="387773"/>
                  <a:pt x="-5" y="130658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76474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</a:rPr>
              <a:t>ROČNO</a:t>
            </a:r>
          </a:p>
        </p:txBody>
      </p:sp>
      <p:sp>
        <p:nvSpPr>
          <p:cNvPr id="33" name="Pravokotnik 4">
            <a:extLst>
              <a:ext uri="{FF2B5EF4-FFF2-40B4-BE49-F238E27FC236}">
                <a16:creationId xmlns:a16="http://schemas.microsoft.com/office/drawing/2014/main" id="{7E1AD4B4-D1B6-4FB7-A30A-4393C117D754}"/>
              </a:ext>
            </a:extLst>
          </p:cNvPr>
          <p:cNvSpPr/>
          <p:nvPr/>
        </p:nvSpPr>
        <p:spPr>
          <a:xfrm>
            <a:off x="6649597" y="3423507"/>
            <a:ext cx="2177631" cy="523004"/>
          </a:xfrm>
          <a:custGeom>
            <a:avLst/>
            <a:gdLst>
              <a:gd name="connsiteX0" fmla="*/ 0 w 2177631"/>
              <a:gd name="connsiteY0" fmla="*/ 0 h 523004"/>
              <a:gd name="connsiteX1" fmla="*/ 479079 w 2177631"/>
              <a:gd name="connsiteY1" fmla="*/ 0 h 523004"/>
              <a:gd name="connsiteX2" fmla="*/ 958158 w 2177631"/>
              <a:gd name="connsiteY2" fmla="*/ 0 h 523004"/>
              <a:gd name="connsiteX3" fmla="*/ 1437236 w 2177631"/>
              <a:gd name="connsiteY3" fmla="*/ 0 h 523004"/>
              <a:gd name="connsiteX4" fmla="*/ 2177631 w 2177631"/>
              <a:gd name="connsiteY4" fmla="*/ 0 h 523004"/>
              <a:gd name="connsiteX5" fmla="*/ 2177631 w 2177631"/>
              <a:gd name="connsiteY5" fmla="*/ 523004 h 523004"/>
              <a:gd name="connsiteX6" fmla="*/ 1589671 w 2177631"/>
              <a:gd name="connsiteY6" fmla="*/ 523004 h 523004"/>
              <a:gd name="connsiteX7" fmla="*/ 1088816 w 2177631"/>
              <a:gd name="connsiteY7" fmla="*/ 523004 h 523004"/>
              <a:gd name="connsiteX8" fmla="*/ 500855 w 2177631"/>
              <a:gd name="connsiteY8" fmla="*/ 523004 h 523004"/>
              <a:gd name="connsiteX9" fmla="*/ 0 w 2177631"/>
              <a:gd name="connsiteY9" fmla="*/ 523004 h 523004"/>
              <a:gd name="connsiteX10" fmla="*/ 0 w 2177631"/>
              <a:gd name="connsiteY10" fmla="*/ 0 h 52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7631" h="523004" fill="none" extrusionOk="0">
                <a:moveTo>
                  <a:pt x="0" y="0"/>
                </a:moveTo>
                <a:cubicBezTo>
                  <a:pt x="165773" y="15149"/>
                  <a:pt x="323034" y="-18457"/>
                  <a:pt x="479079" y="0"/>
                </a:cubicBezTo>
                <a:cubicBezTo>
                  <a:pt x="635124" y="18457"/>
                  <a:pt x="854002" y="19682"/>
                  <a:pt x="958158" y="0"/>
                </a:cubicBezTo>
                <a:cubicBezTo>
                  <a:pt x="1062314" y="-19682"/>
                  <a:pt x="1226359" y="-20496"/>
                  <a:pt x="1437236" y="0"/>
                </a:cubicBezTo>
                <a:cubicBezTo>
                  <a:pt x="1648113" y="20496"/>
                  <a:pt x="2019827" y="-20193"/>
                  <a:pt x="2177631" y="0"/>
                </a:cubicBezTo>
                <a:cubicBezTo>
                  <a:pt x="2180017" y="141141"/>
                  <a:pt x="2198307" y="261771"/>
                  <a:pt x="2177631" y="523004"/>
                </a:cubicBezTo>
                <a:cubicBezTo>
                  <a:pt x="1952405" y="499205"/>
                  <a:pt x="1772628" y="518925"/>
                  <a:pt x="1589671" y="523004"/>
                </a:cubicBezTo>
                <a:cubicBezTo>
                  <a:pt x="1406714" y="527083"/>
                  <a:pt x="1329590" y="537545"/>
                  <a:pt x="1088816" y="523004"/>
                </a:cubicBezTo>
                <a:cubicBezTo>
                  <a:pt x="848042" y="508463"/>
                  <a:pt x="758288" y="512514"/>
                  <a:pt x="500855" y="523004"/>
                </a:cubicBezTo>
                <a:cubicBezTo>
                  <a:pt x="243422" y="533494"/>
                  <a:pt x="186886" y="533706"/>
                  <a:pt x="0" y="523004"/>
                </a:cubicBezTo>
                <a:cubicBezTo>
                  <a:pt x="-5730" y="289936"/>
                  <a:pt x="-9281" y="258412"/>
                  <a:pt x="0" y="0"/>
                </a:cubicBezTo>
                <a:close/>
              </a:path>
              <a:path w="2177631" h="523004" stroke="0" extrusionOk="0">
                <a:moveTo>
                  <a:pt x="0" y="0"/>
                </a:moveTo>
                <a:cubicBezTo>
                  <a:pt x="223912" y="24931"/>
                  <a:pt x="278579" y="25047"/>
                  <a:pt x="544408" y="0"/>
                </a:cubicBezTo>
                <a:cubicBezTo>
                  <a:pt x="810237" y="-25047"/>
                  <a:pt x="933959" y="-2526"/>
                  <a:pt x="1088816" y="0"/>
                </a:cubicBezTo>
                <a:cubicBezTo>
                  <a:pt x="1243673" y="2526"/>
                  <a:pt x="1464267" y="7380"/>
                  <a:pt x="1589671" y="0"/>
                </a:cubicBezTo>
                <a:cubicBezTo>
                  <a:pt x="1715075" y="-7380"/>
                  <a:pt x="1970930" y="5178"/>
                  <a:pt x="2177631" y="0"/>
                </a:cubicBezTo>
                <a:cubicBezTo>
                  <a:pt x="2153911" y="218265"/>
                  <a:pt x="2168379" y="340027"/>
                  <a:pt x="2177631" y="523004"/>
                </a:cubicBezTo>
                <a:cubicBezTo>
                  <a:pt x="1958565" y="547865"/>
                  <a:pt x="1857759" y="539474"/>
                  <a:pt x="1676776" y="523004"/>
                </a:cubicBezTo>
                <a:cubicBezTo>
                  <a:pt x="1495794" y="506534"/>
                  <a:pt x="1345177" y="501561"/>
                  <a:pt x="1088816" y="523004"/>
                </a:cubicBezTo>
                <a:cubicBezTo>
                  <a:pt x="832455" y="544447"/>
                  <a:pt x="734917" y="544527"/>
                  <a:pt x="566184" y="523004"/>
                </a:cubicBezTo>
                <a:cubicBezTo>
                  <a:pt x="397451" y="501481"/>
                  <a:pt x="226688" y="496962"/>
                  <a:pt x="0" y="523004"/>
                </a:cubicBezTo>
                <a:cubicBezTo>
                  <a:pt x="11447" y="282880"/>
                  <a:pt x="24988" y="239776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76474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</a:rPr>
              <a:t>STROJNO</a:t>
            </a:r>
          </a:p>
        </p:txBody>
      </p:sp>
      <p:cxnSp>
        <p:nvCxnSpPr>
          <p:cNvPr id="34" name="Raven puščični povezovalnik 11">
            <a:extLst>
              <a:ext uri="{FF2B5EF4-FFF2-40B4-BE49-F238E27FC236}">
                <a16:creationId xmlns:a16="http://schemas.microsoft.com/office/drawing/2014/main" id="{B0BF886B-1458-4590-AC40-44AB166592A7}"/>
              </a:ext>
            </a:extLst>
          </p:cNvPr>
          <p:cNvCxnSpPr>
            <a:cxnSpLocks/>
          </p:cNvCxnSpPr>
          <p:nvPr/>
        </p:nvCxnSpPr>
        <p:spPr>
          <a:xfrm flipH="1">
            <a:off x="4038960" y="2925446"/>
            <a:ext cx="710417" cy="331105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puščični povezovalnik 11">
            <a:extLst>
              <a:ext uri="{FF2B5EF4-FFF2-40B4-BE49-F238E27FC236}">
                <a16:creationId xmlns:a16="http://schemas.microsoft.com/office/drawing/2014/main" id="{B3164D0F-1812-444C-8CF5-2F02CB253A67}"/>
              </a:ext>
            </a:extLst>
          </p:cNvPr>
          <p:cNvCxnSpPr>
            <a:cxnSpLocks/>
          </p:cNvCxnSpPr>
          <p:nvPr/>
        </p:nvCxnSpPr>
        <p:spPr>
          <a:xfrm>
            <a:off x="7072117" y="2841584"/>
            <a:ext cx="553187" cy="375292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E6E80EB9-FDDA-4CCB-8149-E02AB649387A}"/>
              </a:ext>
            </a:extLst>
          </p:cNvPr>
          <p:cNvSpPr txBox="1"/>
          <p:nvPr/>
        </p:nvSpPr>
        <p:spPr>
          <a:xfrm>
            <a:off x="9804561" y="3280651"/>
            <a:ext cx="22997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/>
              <a:t>Orodja za rezanje:</a:t>
            </a:r>
          </a:p>
          <a:p>
            <a:pPr marL="285750" indent="-285750">
              <a:buFontTx/>
              <a:buChar char="-"/>
            </a:pPr>
            <a:r>
              <a:rPr lang="sl-SI" dirty="0"/>
              <a:t>škarje</a:t>
            </a:r>
          </a:p>
          <a:p>
            <a:pPr marL="285750" indent="-285750">
              <a:buFontTx/>
              <a:buChar char="-"/>
            </a:pPr>
            <a:r>
              <a:rPr lang="sl-SI" dirty="0"/>
              <a:t>nož za papir</a:t>
            </a:r>
          </a:p>
          <a:p>
            <a:pPr marL="285750" indent="-285750">
              <a:buFontTx/>
              <a:buChar char="-"/>
            </a:pPr>
            <a:r>
              <a:rPr lang="sl-SI" dirty="0"/>
              <a:t>nož za karton</a:t>
            </a:r>
          </a:p>
          <a:p>
            <a:pPr marL="285750" indent="-285750">
              <a:buFontTx/>
              <a:buChar char="-"/>
            </a:pPr>
            <a:r>
              <a:rPr lang="sl-SI" dirty="0"/>
              <a:t>rezalnik </a:t>
            </a:r>
          </a:p>
          <a:p>
            <a:pPr marL="285750" indent="-285750">
              <a:buFontTx/>
              <a:buChar char="-"/>
            </a:pPr>
            <a:r>
              <a:rPr lang="sl-SI" dirty="0"/>
              <a:t>vzvodne škarje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369D17-CA7F-4CAF-850C-77A4FE577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73" y="4698397"/>
            <a:ext cx="1671441" cy="97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CAE70E91-5D2F-40AD-9AF4-6C026A52F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523" y="4506763"/>
            <a:ext cx="1827027" cy="26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FF941A89-B973-418C-8BDE-0E76FE5A631E}"/>
              </a:ext>
            </a:extLst>
          </p:cNvPr>
          <p:cNvSpPr txBox="1"/>
          <p:nvPr/>
        </p:nvSpPr>
        <p:spPr>
          <a:xfrm>
            <a:off x="4668067" y="4850311"/>
            <a:ext cx="1727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sym typeface="Wingdings" panose="05000000000000000000" pitchFamily="2" charset="2"/>
              </a:rPr>
              <a:t>NOŽ ZA PAPIR</a:t>
            </a:r>
            <a:endParaRPr lang="sl-SI" dirty="0"/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47BB6692-4387-4B45-9189-843C37F0B72D}"/>
              </a:ext>
            </a:extLst>
          </p:cNvPr>
          <p:cNvSpPr txBox="1"/>
          <p:nvPr/>
        </p:nvSpPr>
        <p:spPr>
          <a:xfrm>
            <a:off x="4559875" y="6302189"/>
            <a:ext cx="2065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sym typeface="Wingdings" panose="05000000000000000000" pitchFamily="2" charset="2"/>
              </a:rPr>
              <a:t>NOŽ ZA KARTON</a:t>
            </a:r>
            <a:endParaRPr lang="sl-SI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350D833-86D1-48AD-8194-A2BC5718C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758" y="5652833"/>
            <a:ext cx="2212839" cy="57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PoljeZBesedilom 43">
            <a:extLst>
              <a:ext uri="{FF2B5EF4-FFF2-40B4-BE49-F238E27FC236}">
                <a16:creationId xmlns:a16="http://schemas.microsoft.com/office/drawing/2014/main" id="{6264ACE9-A5EC-4EAF-A55F-FADB0DF90EF9}"/>
              </a:ext>
            </a:extLst>
          </p:cNvPr>
          <p:cNvSpPr txBox="1"/>
          <p:nvPr/>
        </p:nvSpPr>
        <p:spPr>
          <a:xfrm>
            <a:off x="7304637" y="5240369"/>
            <a:ext cx="1727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sym typeface="Wingdings" panose="05000000000000000000" pitchFamily="2" charset="2"/>
              </a:rPr>
              <a:t>REZALNIK</a:t>
            </a:r>
            <a:endParaRPr lang="sl-SI" dirty="0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D00265AC-ADB2-4811-960F-453C64329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802" y="5071092"/>
            <a:ext cx="1901016" cy="123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8EC3B133-81DE-4D95-B024-CF07A66B913D}"/>
              </a:ext>
            </a:extLst>
          </p:cNvPr>
          <p:cNvSpPr txBox="1"/>
          <p:nvPr/>
        </p:nvSpPr>
        <p:spPr>
          <a:xfrm>
            <a:off x="9074080" y="6360283"/>
            <a:ext cx="2299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sym typeface="Wingdings" panose="05000000000000000000" pitchFamily="2" charset="2"/>
              </a:rPr>
              <a:t>VZVODNE ŠKARJE</a:t>
            </a:r>
            <a:endParaRPr lang="sl-SI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15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83"/>
    </mc:Choice>
    <mc:Fallback xmlns="">
      <p:transition spd="slow" advTm="79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 animBg="1"/>
      <p:bldP spid="22" grpId="0" animBg="1"/>
      <p:bldP spid="32" grpId="0" animBg="1"/>
      <p:bldP spid="33" grpId="0" animBg="1"/>
      <p:bldP spid="37" grpId="0"/>
      <p:bldP spid="41" grpId="0"/>
      <p:bldP spid="42" grpId="0"/>
      <p:bldP spid="44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516575" y="2750681"/>
            <a:ext cx="32303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Izsekovanje je postopek, s katerim v papir izsekamo okrogle ali manjše </a:t>
            </a:r>
          </a:p>
          <a:p>
            <a:r>
              <a:rPr lang="sl-SI" dirty="0"/>
              <a:t>pravokotne odprtine. </a:t>
            </a:r>
          </a:p>
          <a:p>
            <a:endParaRPr lang="sl-SI" dirty="0"/>
          </a:p>
          <a:p>
            <a:r>
              <a:rPr lang="sl-SI" dirty="0"/>
              <a:t>Pri tem uporabljamo </a:t>
            </a:r>
          </a:p>
          <a:p>
            <a:r>
              <a:rPr lang="sl-SI" b="1" dirty="0">
                <a:solidFill>
                  <a:srgbClr val="002060"/>
                </a:solidFill>
              </a:rPr>
              <a:t>luknjač in kladivo.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5306269" y="3244191"/>
            <a:ext cx="3816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Pregibanje pisarniškega papirja je enostavno.</a:t>
            </a:r>
          </a:p>
          <a:p>
            <a:endParaRPr lang="sl-SI" dirty="0"/>
          </a:p>
          <a:p>
            <a:r>
              <a:rPr lang="sl-SI" dirty="0"/>
              <a:t>Pri pregibanju kartona in lepenke pa naredimo:</a:t>
            </a:r>
          </a:p>
          <a:p>
            <a:r>
              <a:rPr lang="sl-SI" dirty="0"/>
              <a:t> </a:t>
            </a:r>
            <a:endParaRPr lang="sl-SI" sz="2000" dirty="0"/>
          </a:p>
        </p:txBody>
      </p:sp>
      <p:pic>
        <p:nvPicPr>
          <p:cNvPr id="4098" name="Picture 2" descr="Rezultat iskanja slik za sekanje z luknjaÄ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3" y="4874934"/>
            <a:ext cx="2146689" cy="184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otnik 4">
            <a:extLst>
              <a:ext uri="{FF2B5EF4-FFF2-40B4-BE49-F238E27FC236}">
                <a16:creationId xmlns:a16="http://schemas.microsoft.com/office/drawing/2014/main" id="{DB2833A6-4F31-41C0-BC04-693F325EACD3}"/>
              </a:ext>
            </a:extLst>
          </p:cNvPr>
          <p:cNvSpPr/>
          <p:nvPr/>
        </p:nvSpPr>
        <p:spPr>
          <a:xfrm>
            <a:off x="613959" y="1752608"/>
            <a:ext cx="2561503" cy="720080"/>
          </a:xfrm>
          <a:custGeom>
            <a:avLst/>
            <a:gdLst>
              <a:gd name="connsiteX0" fmla="*/ 0 w 2561503"/>
              <a:gd name="connsiteY0" fmla="*/ 0 h 720080"/>
              <a:gd name="connsiteX1" fmla="*/ 691606 w 2561503"/>
              <a:gd name="connsiteY1" fmla="*/ 0 h 720080"/>
              <a:gd name="connsiteX2" fmla="*/ 1255136 w 2561503"/>
              <a:gd name="connsiteY2" fmla="*/ 0 h 720080"/>
              <a:gd name="connsiteX3" fmla="*/ 1946742 w 2561503"/>
              <a:gd name="connsiteY3" fmla="*/ 0 h 720080"/>
              <a:gd name="connsiteX4" fmla="*/ 2561503 w 2561503"/>
              <a:gd name="connsiteY4" fmla="*/ 0 h 720080"/>
              <a:gd name="connsiteX5" fmla="*/ 2561503 w 2561503"/>
              <a:gd name="connsiteY5" fmla="*/ 360040 h 720080"/>
              <a:gd name="connsiteX6" fmla="*/ 2561503 w 2561503"/>
              <a:gd name="connsiteY6" fmla="*/ 720080 h 720080"/>
              <a:gd name="connsiteX7" fmla="*/ 1869897 w 2561503"/>
              <a:gd name="connsiteY7" fmla="*/ 720080 h 720080"/>
              <a:gd name="connsiteX8" fmla="*/ 1229521 w 2561503"/>
              <a:gd name="connsiteY8" fmla="*/ 720080 h 720080"/>
              <a:gd name="connsiteX9" fmla="*/ 563531 w 2561503"/>
              <a:gd name="connsiteY9" fmla="*/ 720080 h 720080"/>
              <a:gd name="connsiteX10" fmla="*/ 0 w 2561503"/>
              <a:gd name="connsiteY10" fmla="*/ 720080 h 720080"/>
              <a:gd name="connsiteX11" fmla="*/ 0 w 2561503"/>
              <a:gd name="connsiteY11" fmla="*/ 381642 h 720080"/>
              <a:gd name="connsiteX12" fmla="*/ 0 w 2561503"/>
              <a:gd name="connsiteY12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61503" h="720080" fill="none" extrusionOk="0">
                <a:moveTo>
                  <a:pt x="0" y="0"/>
                </a:moveTo>
                <a:cubicBezTo>
                  <a:pt x="264545" y="7544"/>
                  <a:pt x="494172" y="-16077"/>
                  <a:pt x="691606" y="0"/>
                </a:cubicBezTo>
                <a:cubicBezTo>
                  <a:pt x="889040" y="16077"/>
                  <a:pt x="1002135" y="-13301"/>
                  <a:pt x="1255136" y="0"/>
                </a:cubicBezTo>
                <a:cubicBezTo>
                  <a:pt x="1508137" y="13301"/>
                  <a:pt x="1625845" y="8063"/>
                  <a:pt x="1946742" y="0"/>
                </a:cubicBezTo>
                <a:cubicBezTo>
                  <a:pt x="2267639" y="-8063"/>
                  <a:pt x="2400043" y="25769"/>
                  <a:pt x="2561503" y="0"/>
                </a:cubicBezTo>
                <a:cubicBezTo>
                  <a:pt x="2549446" y="164635"/>
                  <a:pt x="2566144" y="202495"/>
                  <a:pt x="2561503" y="360040"/>
                </a:cubicBezTo>
                <a:cubicBezTo>
                  <a:pt x="2556862" y="517585"/>
                  <a:pt x="2556140" y="643304"/>
                  <a:pt x="2561503" y="720080"/>
                </a:cubicBezTo>
                <a:cubicBezTo>
                  <a:pt x="2247652" y="737983"/>
                  <a:pt x="2020817" y="742973"/>
                  <a:pt x="1869897" y="720080"/>
                </a:cubicBezTo>
                <a:cubicBezTo>
                  <a:pt x="1718977" y="697187"/>
                  <a:pt x="1524508" y="737852"/>
                  <a:pt x="1229521" y="720080"/>
                </a:cubicBezTo>
                <a:cubicBezTo>
                  <a:pt x="934534" y="702308"/>
                  <a:pt x="874258" y="694384"/>
                  <a:pt x="563531" y="720080"/>
                </a:cubicBezTo>
                <a:cubicBezTo>
                  <a:pt x="252804" y="745777"/>
                  <a:pt x="191613" y="691991"/>
                  <a:pt x="0" y="720080"/>
                </a:cubicBezTo>
                <a:cubicBezTo>
                  <a:pt x="-6021" y="553315"/>
                  <a:pt x="-12866" y="511461"/>
                  <a:pt x="0" y="381642"/>
                </a:cubicBezTo>
                <a:cubicBezTo>
                  <a:pt x="12866" y="251823"/>
                  <a:pt x="14129" y="151907"/>
                  <a:pt x="0" y="0"/>
                </a:cubicBezTo>
                <a:close/>
              </a:path>
              <a:path w="2561503" h="720080" stroke="0" extrusionOk="0">
                <a:moveTo>
                  <a:pt x="0" y="0"/>
                </a:moveTo>
                <a:cubicBezTo>
                  <a:pt x="238175" y="-808"/>
                  <a:pt x="498864" y="-8221"/>
                  <a:pt x="640376" y="0"/>
                </a:cubicBezTo>
                <a:cubicBezTo>
                  <a:pt x="781888" y="8221"/>
                  <a:pt x="1091186" y="-15650"/>
                  <a:pt x="1280752" y="0"/>
                </a:cubicBezTo>
                <a:cubicBezTo>
                  <a:pt x="1470318" y="15650"/>
                  <a:pt x="1656728" y="-25483"/>
                  <a:pt x="1869897" y="0"/>
                </a:cubicBezTo>
                <a:cubicBezTo>
                  <a:pt x="2083066" y="25483"/>
                  <a:pt x="2368327" y="-26355"/>
                  <a:pt x="2561503" y="0"/>
                </a:cubicBezTo>
                <a:cubicBezTo>
                  <a:pt x="2576439" y="137254"/>
                  <a:pt x="2572256" y="232952"/>
                  <a:pt x="2561503" y="374442"/>
                </a:cubicBezTo>
                <a:cubicBezTo>
                  <a:pt x="2550750" y="515932"/>
                  <a:pt x="2555164" y="638999"/>
                  <a:pt x="2561503" y="720080"/>
                </a:cubicBezTo>
                <a:cubicBezTo>
                  <a:pt x="2254560" y="694333"/>
                  <a:pt x="2130408" y="728007"/>
                  <a:pt x="1895512" y="720080"/>
                </a:cubicBezTo>
                <a:cubicBezTo>
                  <a:pt x="1660616" y="712153"/>
                  <a:pt x="1417397" y="704908"/>
                  <a:pt x="1280752" y="720080"/>
                </a:cubicBezTo>
                <a:cubicBezTo>
                  <a:pt x="1144107" y="735252"/>
                  <a:pt x="835922" y="704778"/>
                  <a:pt x="665991" y="720080"/>
                </a:cubicBezTo>
                <a:cubicBezTo>
                  <a:pt x="496060" y="735382"/>
                  <a:pt x="217931" y="693374"/>
                  <a:pt x="0" y="720080"/>
                </a:cubicBezTo>
                <a:cubicBezTo>
                  <a:pt x="14705" y="584999"/>
                  <a:pt x="14826" y="470267"/>
                  <a:pt x="0" y="367241"/>
                </a:cubicBezTo>
                <a:cubicBezTo>
                  <a:pt x="-14826" y="264215"/>
                  <a:pt x="13603" y="148899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76474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IZSEKOVANJE</a:t>
            </a:r>
          </a:p>
        </p:txBody>
      </p:sp>
      <p:sp>
        <p:nvSpPr>
          <p:cNvPr id="12" name="Pravokotnik 4">
            <a:extLst>
              <a:ext uri="{FF2B5EF4-FFF2-40B4-BE49-F238E27FC236}">
                <a16:creationId xmlns:a16="http://schemas.microsoft.com/office/drawing/2014/main" id="{023716D7-9BC4-4B36-B1B0-D87231DD76A5}"/>
              </a:ext>
            </a:extLst>
          </p:cNvPr>
          <p:cNvSpPr/>
          <p:nvPr/>
        </p:nvSpPr>
        <p:spPr>
          <a:xfrm>
            <a:off x="5404394" y="2302219"/>
            <a:ext cx="2423505" cy="720080"/>
          </a:xfrm>
          <a:custGeom>
            <a:avLst/>
            <a:gdLst>
              <a:gd name="connsiteX0" fmla="*/ 0 w 2423505"/>
              <a:gd name="connsiteY0" fmla="*/ 0 h 720080"/>
              <a:gd name="connsiteX1" fmla="*/ 654346 w 2423505"/>
              <a:gd name="connsiteY1" fmla="*/ 0 h 720080"/>
              <a:gd name="connsiteX2" fmla="*/ 1187517 w 2423505"/>
              <a:gd name="connsiteY2" fmla="*/ 0 h 720080"/>
              <a:gd name="connsiteX3" fmla="*/ 1841864 w 2423505"/>
              <a:gd name="connsiteY3" fmla="*/ 0 h 720080"/>
              <a:gd name="connsiteX4" fmla="*/ 2423505 w 2423505"/>
              <a:gd name="connsiteY4" fmla="*/ 0 h 720080"/>
              <a:gd name="connsiteX5" fmla="*/ 2423505 w 2423505"/>
              <a:gd name="connsiteY5" fmla="*/ 360040 h 720080"/>
              <a:gd name="connsiteX6" fmla="*/ 2423505 w 2423505"/>
              <a:gd name="connsiteY6" fmla="*/ 720080 h 720080"/>
              <a:gd name="connsiteX7" fmla="*/ 1769159 w 2423505"/>
              <a:gd name="connsiteY7" fmla="*/ 720080 h 720080"/>
              <a:gd name="connsiteX8" fmla="*/ 1163282 w 2423505"/>
              <a:gd name="connsiteY8" fmla="*/ 720080 h 720080"/>
              <a:gd name="connsiteX9" fmla="*/ 533171 w 2423505"/>
              <a:gd name="connsiteY9" fmla="*/ 720080 h 720080"/>
              <a:gd name="connsiteX10" fmla="*/ 0 w 2423505"/>
              <a:gd name="connsiteY10" fmla="*/ 720080 h 720080"/>
              <a:gd name="connsiteX11" fmla="*/ 0 w 2423505"/>
              <a:gd name="connsiteY11" fmla="*/ 381642 h 720080"/>
              <a:gd name="connsiteX12" fmla="*/ 0 w 2423505"/>
              <a:gd name="connsiteY12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3505" h="720080" fill="none" extrusionOk="0">
                <a:moveTo>
                  <a:pt x="0" y="0"/>
                </a:moveTo>
                <a:cubicBezTo>
                  <a:pt x="156761" y="-16641"/>
                  <a:pt x="473043" y="-24790"/>
                  <a:pt x="654346" y="0"/>
                </a:cubicBezTo>
                <a:cubicBezTo>
                  <a:pt x="835649" y="24790"/>
                  <a:pt x="1034527" y="-20391"/>
                  <a:pt x="1187517" y="0"/>
                </a:cubicBezTo>
                <a:cubicBezTo>
                  <a:pt x="1340507" y="20391"/>
                  <a:pt x="1559924" y="29205"/>
                  <a:pt x="1841864" y="0"/>
                </a:cubicBezTo>
                <a:cubicBezTo>
                  <a:pt x="2123804" y="-29205"/>
                  <a:pt x="2139453" y="-17363"/>
                  <a:pt x="2423505" y="0"/>
                </a:cubicBezTo>
                <a:cubicBezTo>
                  <a:pt x="2411448" y="164635"/>
                  <a:pt x="2428146" y="202495"/>
                  <a:pt x="2423505" y="360040"/>
                </a:cubicBezTo>
                <a:cubicBezTo>
                  <a:pt x="2418864" y="517585"/>
                  <a:pt x="2418142" y="643304"/>
                  <a:pt x="2423505" y="720080"/>
                </a:cubicBezTo>
                <a:cubicBezTo>
                  <a:pt x="2157604" y="745076"/>
                  <a:pt x="2038062" y="717308"/>
                  <a:pt x="1769159" y="720080"/>
                </a:cubicBezTo>
                <a:cubicBezTo>
                  <a:pt x="1500256" y="722852"/>
                  <a:pt x="1340334" y="749807"/>
                  <a:pt x="1163282" y="720080"/>
                </a:cubicBezTo>
                <a:cubicBezTo>
                  <a:pt x="986230" y="690353"/>
                  <a:pt x="667213" y="749403"/>
                  <a:pt x="533171" y="720080"/>
                </a:cubicBezTo>
                <a:cubicBezTo>
                  <a:pt x="399129" y="690757"/>
                  <a:pt x="199841" y="725249"/>
                  <a:pt x="0" y="720080"/>
                </a:cubicBezTo>
                <a:cubicBezTo>
                  <a:pt x="-6021" y="553315"/>
                  <a:pt x="-12866" y="511461"/>
                  <a:pt x="0" y="381642"/>
                </a:cubicBezTo>
                <a:cubicBezTo>
                  <a:pt x="12866" y="251823"/>
                  <a:pt x="14129" y="151907"/>
                  <a:pt x="0" y="0"/>
                </a:cubicBezTo>
                <a:close/>
              </a:path>
              <a:path w="2423505" h="720080" stroke="0" extrusionOk="0">
                <a:moveTo>
                  <a:pt x="0" y="0"/>
                </a:moveTo>
                <a:cubicBezTo>
                  <a:pt x="202350" y="8739"/>
                  <a:pt x="481327" y="-14999"/>
                  <a:pt x="605876" y="0"/>
                </a:cubicBezTo>
                <a:cubicBezTo>
                  <a:pt x="730425" y="14999"/>
                  <a:pt x="1078648" y="7262"/>
                  <a:pt x="1211753" y="0"/>
                </a:cubicBezTo>
                <a:cubicBezTo>
                  <a:pt x="1344858" y="-7262"/>
                  <a:pt x="1497282" y="25340"/>
                  <a:pt x="1769159" y="0"/>
                </a:cubicBezTo>
                <a:cubicBezTo>
                  <a:pt x="2041036" y="-25340"/>
                  <a:pt x="2282840" y="-10684"/>
                  <a:pt x="2423505" y="0"/>
                </a:cubicBezTo>
                <a:cubicBezTo>
                  <a:pt x="2438441" y="137254"/>
                  <a:pt x="2434258" y="232952"/>
                  <a:pt x="2423505" y="374442"/>
                </a:cubicBezTo>
                <a:cubicBezTo>
                  <a:pt x="2412752" y="515932"/>
                  <a:pt x="2417166" y="638999"/>
                  <a:pt x="2423505" y="720080"/>
                </a:cubicBezTo>
                <a:cubicBezTo>
                  <a:pt x="2222907" y="732020"/>
                  <a:pt x="2052515" y="738064"/>
                  <a:pt x="1793394" y="720080"/>
                </a:cubicBezTo>
                <a:cubicBezTo>
                  <a:pt x="1534273" y="702096"/>
                  <a:pt x="1338273" y="732176"/>
                  <a:pt x="1211753" y="720080"/>
                </a:cubicBezTo>
                <a:cubicBezTo>
                  <a:pt x="1085233" y="707984"/>
                  <a:pt x="913508" y="707859"/>
                  <a:pt x="630111" y="720080"/>
                </a:cubicBezTo>
                <a:cubicBezTo>
                  <a:pt x="346714" y="732301"/>
                  <a:pt x="274537" y="735122"/>
                  <a:pt x="0" y="720080"/>
                </a:cubicBezTo>
                <a:cubicBezTo>
                  <a:pt x="14705" y="584999"/>
                  <a:pt x="14826" y="470267"/>
                  <a:pt x="0" y="367241"/>
                </a:cubicBezTo>
                <a:cubicBezTo>
                  <a:pt x="-14826" y="264215"/>
                  <a:pt x="13603" y="148899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76474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PREGIBANJE</a:t>
            </a:r>
          </a:p>
        </p:txBody>
      </p:sp>
      <p:sp>
        <p:nvSpPr>
          <p:cNvPr id="14" name="Pravokotnik 4">
            <a:extLst>
              <a:ext uri="{FF2B5EF4-FFF2-40B4-BE49-F238E27FC236}">
                <a16:creationId xmlns:a16="http://schemas.microsoft.com/office/drawing/2014/main" id="{89391018-5C77-43F3-8951-25A2C6711E87}"/>
              </a:ext>
            </a:extLst>
          </p:cNvPr>
          <p:cNvSpPr/>
          <p:nvPr/>
        </p:nvSpPr>
        <p:spPr>
          <a:xfrm>
            <a:off x="9485336" y="2173024"/>
            <a:ext cx="2423505" cy="720080"/>
          </a:xfrm>
          <a:custGeom>
            <a:avLst/>
            <a:gdLst>
              <a:gd name="connsiteX0" fmla="*/ 0 w 2423505"/>
              <a:gd name="connsiteY0" fmla="*/ 0 h 720080"/>
              <a:gd name="connsiteX1" fmla="*/ 654346 w 2423505"/>
              <a:gd name="connsiteY1" fmla="*/ 0 h 720080"/>
              <a:gd name="connsiteX2" fmla="*/ 1187517 w 2423505"/>
              <a:gd name="connsiteY2" fmla="*/ 0 h 720080"/>
              <a:gd name="connsiteX3" fmla="*/ 1841864 w 2423505"/>
              <a:gd name="connsiteY3" fmla="*/ 0 h 720080"/>
              <a:gd name="connsiteX4" fmla="*/ 2423505 w 2423505"/>
              <a:gd name="connsiteY4" fmla="*/ 0 h 720080"/>
              <a:gd name="connsiteX5" fmla="*/ 2423505 w 2423505"/>
              <a:gd name="connsiteY5" fmla="*/ 360040 h 720080"/>
              <a:gd name="connsiteX6" fmla="*/ 2423505 w 2423505"/>
              <a:gd name="connsiteY6" fmla="*/ 720080 h 720080"/>
              <a:gd name="connsiteX7" fmla="*/ 1769159 w 2423505"/>
              <a:gd name="connsiteY7" fmla="*/ 720080 h 720080"/>
              <a:gd name="connsiteX8" fmla="*/ 1163282 w 2423505"/>
              <a:gd name="connsiteY8" fmla="*/ 720080 h 720080"/>
              <a:gd name="connsiteX9" fmla="*/ 533171 w 2423505"/>
              <a:gd name="connsiteY9" fmla="*/ 720080 h 720080"/>
              <a:gd name="connsiteX10" fmla="*/ 0 w 2423505"/>
              <a:gd name="connsiteY10" fmla="*/ 720080 h 720080"/>
              <a:gd name="connsiteX11" fmla="*/ 0 w 2423505"/>
              <a:gd name="connsiteY11" fmla="*/ 381642 h 720080"/>
              <a:gd name="connsiteX12" fmla="*/ 0 w 2423505"/>
              <a:gd name="connsiteY12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3505" h="720080" fill="none" extrusionOk="0">
                <a:moveTo>
                  <a:pt x="0" y="0"/>
                </a:moveTo>
                <a:cubicBezTo>
                  <a:pt x="156761" y="-16641"/>
                  <a:pt x="473043" y="-24790"/>
                  <a:pt x="654346" y="0"/>
                </a:cubicBezTo>
                <a:cubicBezTo>
                  <a:pt x="835649" y="24790"/>
                  <a:pt x="1034527" y="-20391"/>
                  <a:pt x="1187517" y="0"/>
                </a:cubicBezTo>
                <a:cubicBezTo>
                  <a:pt x="1340507" y="20391"/>
                  <a:pt x="1559924" y="29205"/>
                  <a:pt x="1841864" y="0"/>
                </a:cubicBezTo>
                <a:cubicBezTo>
                  <a:pt x="2123804" y="-29205"/>
                  <a:pt x="2139453" y="-17363"/>
                  <a:pt x="2423505" y="0"/>
                </a:cubicBezTo>
                <a:cubicBezTo>
                  <a:pt x="2411448" y="164635"/>
                  <a:pt x="2428146" y="202495"/>
                  <a:pt x="2423505" y="360040"/>
                </a:cubicBezTo>
                <a:cubicBezTo>
                  <a:pt x="2418864" y="517585"/>
                  <a:pt x="2418142" y="643304"/>
                  <a:pt x="2423505" y="720080"/>
                </a:cubicBezTo>
                <a:cubicBezTo>
                  <a:pt x="2157604" y="745076"/>
                  <a:pt x="2038062" y="717308"/>
                  <a:pt x="1769159" y="720080"/>
                </a:cubicBezTo>
                <a:cubicBezTo>
                  <a:pt x="1500256" y="722852"/>
                  <a:pt x="1340334" y="749807"/>
                  <a:pt x="1163282" y="720080"/>
                </a:cubicBezTo>
                <a:cubicBezTo>
                  <a:pt x="986230" y="690353"/>
                  <a:pt x="667213" y="749403"/>
                  <a:pt x="533171" y="720080"/>
                </a:cubicBezTo>
                <a:cubicBezTo>
                  <a:pt x="399129" y="690757"/>
                  <a:pt x="199841" y="725249"/>
                  <a:pt x="0" y="720080"/>
                </a:cubicBezTo>
                <a:cubicBezTo>
                  <a:pt x="-6021" y="553315"/>
                  <a:pt x="-12866" y="511461"/>
                  <a:pt x="0" y="381642"/>
                </a:cubicBezTo>
                <a:cubicBezTo>
                  <a:pt x="12866" y="251823"/>
                  <a:pt x="14129" y="151907"/>
                  <a:pt x="0" y="0"/>
                </a:cubicBezTo>
                <a:close/>
              </a:path>
              <a:path w="2423505" h="720080" stroke="0" extrusionOk="0">
                <a:moveTo>
                  <a:pt x="0" y="0"/>
                </a:moveTo>
                <a:cubicBezTo>
                  <a:pt x="202350" y="8739"/>
                  <a:pt x="481327" y="-14999"/>
                  <a:pt x="605876" y="0"/>
                </a:cubicBezTo>
                <a:cubicBezTo>
                  <a:pt x="730425" y="14999"/>
                  <a:pt x="1078648" y="7262"/>
                  <a:pt x="1211753" y="0"/>
                </a:cubicBezTo>
                <a:cubicBezTo>
                  <a:pt x="1344858" y="-7262"/>
                  <a:pt x="1497282" y="25340"/>
                  <a:pt x="1769159" y="0"/>
                </a:cubicBezTo>
                <a:cubicBezTo>
                  <a:pt x="2041036" y="-25340"/>
                  <a:pt x="2282840" y="-10684"/>
                  <a:pt x="2423505" y="0"/>
                </a:cubicBezTo>
                <a:cubicBezTo>
                  <a:pt x="2438441" y="137254"/>
                  <a:pt x="2434258" y="232952"/>
                  <a:pt x="2423505" y="374442"/>
                </a:cubicBezTo>
                <a:cubicBezTo>
                  <a:pt x="2412752" y="515932"/>
                  <a:pt x="2417166" y="638999"/>
                  <a:pt x="2423505" y="720080"/>
                </a:cubicBezTo>
                <a:cubicBezTo>
                  <a:pt x="2222907" y="732020"/>
                  <a:pt x="2052515" y="738064"/>
                  <a:pt x="1793394" y="720080"/>
                </a:cubicBezTo>
                <a:cubicBezTo>
                  <a:pt x="1534273" y="702096"/>
                  <a:pt x="1338273" y="732176"/>
                  <a:pt x="1211753" y="720080"/>
                </a:cubicBezTo>
                <a:cubicBezTo>
                  <a:pt x="1085233" y="707984"/>
                  <a:pt x="913508" y="707859"/>
                  <a:pt x="630111" y="720080"/>
                </a:cubicBezTo>
                <a:cubicBezTo>
                  <a:pt x="346714" y="732301"/>
                  <a:pt x="274537" y="735122"/>
                  <a:pt x="0" y="720080"/>
                </a:cubicBezTo>
                <a:cubicBezTo>
                  <a:pt x="14705" y="584999"/>
                  <a:pt x="14826" y="470267"/>
                  <a:pt x="0" y="367241"/>
                </a:cubicBezTo>
                <a:cubicBezTo>
                  <a:pt x="-14826" y="264215"/>
                  <a:pt x="13603" y="148899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76474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LEPLJENJE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F7D18B-7BDB-4A2D-A777-15421F36DD71}"/>
              </a:ext>
            </a:extLst>
          </p:cNvPr>
          <p:cNvSpPr txBox="1">
            <a:spLocks/>
          </p:cNvSpPr>
          <p:nvPr/>
        </p:nvSpPr>
        <p:spPr>
          <a:xfrm>
            <a:off x="3355667" y="82009"/>
            <a:ext cx="5385907" cy="800661"/>
          </a:xfrm>
          <a:custGeom>
            <a:avLst/>
            <a:gdLst>
              <a:gd name="connsiteX0" fmla="*/ 0 w 5385907"/>
              <a:gd name="connsiteY0" fmla="*/ 0 h 800661"/>
              <a:gd name="connsiteX1" fmla="*/ 673238 w 5385907"/>
              <a:gd name="connsiteY1" fmla="*/ 0 h 800661"/>
              <a:gd name="connsiteX2" fmla="*/ 1292618 w 5385907"/>
              <a:gd name="connsiteY2" fmla="*/ 0 h 800661"/>
              <a:gd name="connsiteX3" fmla="*/ 1965856 w 5385907"/>
              <a:gd name="connsiteY3" fmla="*/ 0 h 800661"/>
              <a:gd name="connsiteX4" fmla="*/ 2531376 w 5385907"/>
              <a:gd name="connsiteY4" fmla="*/ 0 h 800661"/>
              <a:gd name="connsiteX5" fmla="*/ 3258474 w 5385907"/>
              <a:gd name="connsiteY5" fmla="*/ 0 h 800661"/>
              <a:gd name="connsiteX6" fmla="*/ 3985571 w 5385907"/>
              <a:gd name="connsiteY6" fmla="*/ 0 h 800661"/>
              <a:gd name="connsiteX7" fmla="*/ 4712669 w 5385907"/>
              <a:gd name="connsiteY7" fmla="*/ 0 h 800661"/>
              <a:gd name="connsiteX8" fmla="*/ 5385907 w 5385907"/>
              <a:gd name="connsiteY8" fmla="*/ 0 h 800661"/>
              <a:gd name="connsiteX9" fmla="*/ 5385907 w 5385907"/>
              <a:gd name="connsiteY9" fmla="*/ 408337 h 800661"/>
              <a:gd name="connsiteX10" fmla="*/ 5385907 w 5385907"/>
              <a:gd name="connsiteY10" fmla="*/ 800661 h 800661"/>
              <a:gd name="connsiteX11" fmla="*/ 4604950 w 5385907"/>
              <a:gd name="connsiteY11" fmla="*/ 800661 h 800661"/>
              <a:gd name="connsiteX12" fmla="*/ 3931712 w 5385907"/>
              <a:gd name="connsiteY12" fmla="*/ 800661 h 800661"/>
              <a:gd name="connsiteX13" fmla="*/ 3150756 w 5385907"/>
              <a:gd name="connsiteY13" fmla="*/ 800661 h 800661"/>
              <a:gd name="connsiteX14" fmla="*/ 2369799 w 5385907"/>
              <a:gd name="connsiteY14" fmla="*/ 800661 h 800661"/>
              <a:gd name="connsiteX15" fmla="*/ 1588843 w 5385907"/>
              <a:gd name="connsiteY15" fmla="*/ 800661 h 800661"/>
              <a:gd name="connsiteX16" fmla="*/ 861745 w 5385907"/>
              <a:gd name="connsiteY16" fmla="*/ 800661 h 800661"/>
              <a:gd name="connsiteX17" fmla="*/ 0 w 5385907"/>
              <a:gd name="connsiteY17" fmla="*/ 800661 h 800661"/>
              <a:gd name="connsiteX18" fmla="*/ 0 w 5385907"/>
              <a:gd name="connsiteY18" fmla="*/ 384317 h 800661"/>
              <a:gd name="connsiteX19" fmla="*/ 0 w 5385907"/>
              <a:gd name="connsiteY19" fmla="*/ 0 h 80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85907" h="800661" fill="none" extrusionOk="0">
                <a:moveTo>
                  <a:pt x="0" y="0"/>
                </a:moveTo>
                <a:cubicBezTo>
                  <a:pt x="196457" y="-9055"/>
                  <a:pt x="469469" y="33526"/>
                  <a:pt x="673238" y="0"/>
                </a:cubicBezTo>
                <a:cubicBezTo>
                  <a:pt x="877007" y="-33526"/>
                  <a:pt x="1167305" y="-28279"/>
                  <a:pt x="1292618" y="0"/>
                </a:cubicBezTo>
                <a:cubicBezTo>
                  <a:pt x="1417931" y="28279"/>
                  <a:pt x="1705014" y="-24140"/>
                  <a:pt x="1965856" y="0"/>
                </a:cubicBezTo>
                <a:cubicBezTo>
                  <a:pt x="2226698" y="24140"/>
                  <a:pt x="2417127" y="6366"/>
                  <a:pt x="2531376" y="0"/>
                </a:cubicBezTo>
                <a:cubicBezTo>
                  <a:pt x="2645625" y="-6366"/>
                  <a:pt x="3050038" y="31857"/>
                  <a:pt x="3258474" y="0"/>
                </a:cubicBezTo>
                <a:cubicBezTo>
                  <a:pt x="3466910" y="-31857"/>
                  <a:pt x="3647060" y="-30114"/>
                  <a:pt x="3985571" y="0"/>
                </a:cubicBezTo>
                <a:cubicBezTo>
                  <a:pt x="4324082" y="30114"/>
                  <a:pt x="4556004" y="28025"/>
                  <a:pt x="4712669" y="0"/>
                </a:cubicBezTo>
                <a:cubicBezTo>
                  <a:pt x="4869334" y="-28025"/>
                  <a:pt x="5121768" y="702"/>
                  <a:pt x="5385907" y="0"/>
                </a:cubicBezTo>
                <a:cubicBezTo>
                  <a:pt x="5382872" y="133779"/>
                  <a:pt x="5390659" y="306557"/>
                  <a:pt x="5385907" y="408337"/>
                </a:cubicBezTo>
                <a:cubicBezTo>
                  <a:pt x="5381155" y="510117"/>
                  <a:pt x="5369706" y="640136"/>
                  <a:pt x="5385907" y="800661"/>
                </a:cubicBezTo>
                <a:cubicBezTo>
                  <a:pt x="5038980" y="783739"/>
                  <a:pt x="4924625" y="835751"/>
                  <a:pt x="4604950" y="800661"/>
                </a:cubicBezTo>
                <a:cubicBezTo>
                  <a:pt x="4285275" y="765571"/>
                  <a:pt x="4105132" y="816397"/>
                  <a:pt x="3931712" y="800661"/>
                </a:cubicBezTo>
                <a:cubicBezTo>
                  <a:pt x="3758292" y="784925"/>
                  <a:pt x="3321733" y="829915"/>
                  <a:pt x="3150756" y="800661"/>
                </a:cubicBezTo>
                <a:cubicBezTo>
                  <a:pt x="2979779" y="771407"/>
                  <a:pt x="2671738" y="792712"/>
                  <a:pt x="2369799" y="800661"/>
                </a:cubicBezTo>
                <a:cubicBezTo>
                  <a:pt x="2067860" y="808610"/>
                  <a:pt x="1841449" y="802744"/>
                  <a:pt x="1588843" y="800661"/>
                </a:cubicBezTo>
                <a:cubicBezTo>
                  <a:pt x="1336237" y="798578"/>
                  <a:pt x="1109220" y="822492"/>
                  <a:pt x="861745" y="800661"/>
                </a:cubicBezTo>
                <a:cubicBezTo>
                  <a:pt x="614270" y="778830"/>
                  <a:pt x="354703" y="837834"/>
                  <a:pt x="0" y="800661"/>
                </a:cubicBezTo>
                <a:cubicBezTo>
                  <a:pt x="-3127" y="652242"/>
                  <a:pt x="10898" y="474338"/>
                  <a:pt x="0" y="384317"/>
                </a:cubicBezTo>
                <a:cubicBezTo>
                  <a:pt x="-10898" y="294296"/>
                  <a:pt x="1490" y="109635"/>
                  <a:pt x="0" y="0"/>
                </a:cubicBezTo>
                <a:close/>
              </a:path>
              <a:path w="5385907" h="800661" stroke="0" extrusionOk="0">
                <a:moveTo>
                  <a:pt x="0" y="0"/>
                </a:moveTo>
                <a:cubicBezTo>
                  <a:pt x="303162" y="-13387"/>
                  <a:pt x="441418" y="264"/>
                  <a:pt x="673238" y="0"/>
                </a:cubicBezTo>
                <a:cubicBezTo>
                  <a:pt x="905058" y="-264"/>
                  <a:pt x="1140119" y="3154"/>
                  <a:pt x="1346477" y="0"/>
                </a:cubicBezTo>
                <a:cubicBezTo>
                  <a:pt x="1552835" y="-3154"/>
                  <a:pt x="1901102" y="10409"/>
                  <a:pt x="2073574" y="0"/>
                </a:cubicBezTo>
                <a:cubicBezTo>
                  <a:pt x="2246046" y="-10409"/>
                  <a:pt x="2638026" y="2540"/>
                  <a:pt x="2800672" y="0"/>
                </a:cubicBezTo>
                <a:cubicBezTo>
                  <a:pt x="2963318" y="-2540"/>
                  <a:pt x="3125555" y="205"/>
                  <a:pt x="3420051" y="0"/>
                </a:cubicBezTo>
                <a:cubicBezTo>
                  <a:pt x="3714547" y="-205"/>
                  <a:pt x="3952540" y="-16903"/>
                  <a:pt x="4201007" y="0"/>
                </a:cubicBezTo>
                <a:cubicBezTo>
                  <a:pt x="4449474" y="16903"/>
                  <a:pt x="4502360" y="-15504"/>
                  <a:pt x="4712669" y="0"/>
                </a:cubicBezTo>
                <a:cubicBezTo>
                  <a:pt x="4922978" y="15504"/>
                  <a:pt x="5188896" y="-30396"/>
                  <a:pt x="5385907" y="0"/>
                </a:cubicBezTo>
                <a:cubicBezTo>
                  <a:pt x="5376905" y="188283"/>
                  <a:pt x="5393983" y="283169"/>
                  <a:pt x="5385907" y="400331"/>
                </a:cubicBezTo>
                <a:cubicBezTo>
                  <a:pt x="5377831" y="517493"/>
                  <a:pt x="5387648" y="650000"/>
                  <a:pt x="5385907" y="800661"/>
                </a:cubicBezTo>
                <a:cubicBezTo>
                  <a:pt x="5060798" y="775540"/>
                  <a:pt x="4898845" y="800744"/>
                  <a:pt x="4712669" y="800661"/>
                </a:cubicBezTo>
                <a:cubicBezTo>
                  <a:pt x="4526493" y="800578"/>
                  <a:pt x="4423913" y="778403"/>
                  <a:pt x="4147148" y="800661"/>
                </a:cubicBezTo>
                <a:cubicBezTo>
                  <a:pt x="3870383" y="822919"/>
                  <a:pt x="3734085" y="770173"/>
                  <a:pt x="3473910" y="800661"/>
                </a:cubicBezTo>
                <a:cubicBezTo>
                  <a:pt x="3213735" y="831149"/>
                  <a:pt x="3124815" y="816332"/>
                  <a:pt x="2908390" y="800661"/>
                </a:cubicBezTo>
                <a:cubicBezTo>
                  <a:pt x="2691965" y="784990"/>
                  <a:pt x="2491602" y="793819"/>
                  <a:pt x="2235151" y="800661"/>
                </a:cubicBezTo>
                <a:cubicBezTo>
                  <a:pt x="1978700" y="807503"/>
                  <a:pt x="1945243" y="811985"/>
                  <a:pt x="1723490" y="800661"/>
                </a:cubicBezTo>
                <a:cubicBezTo>
                  <a:pt x="1501737" y="789337"/>
                  <a:pt x="1442827" y="804094"/>
                  <a:pt x="1211829" y="800661"/>
                </a:cubicBezTo>
                <a:cubicBezTo>
                  <a:pt x="980831" y="797228"/>
                  <a:pt x="808571" y="789928"/>
                  <a:pt x="646309" y="800661"/>
                </a:cubicBezTo>
                <a:cubicBezTo>
                  <a:pt x="484047" y="811394"/>
                  <a:pt x="145197" y="804765"/>
                  <a:pt x="0" y="800661"/>
                </a:cubicBezTo>
                <a:cubicBezTo>
                  <a:pt x="19083" y="693027"/>
                  <a:pt x="-14536" y="555967"/>
                  <a:pt x="0" y="400331"/>
                </a:cubicBezTo>
                <a:cubicBezTo>
                  <a:pt x="14536" y="244695"/>
                  <a:pt x="1767" y="135955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55454332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228600" tIns="228600" rIns="228600" bIns="22860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>
                <a:solidFill>
                  <a:schemeClr val="tx1"/>
                </a:solidFill>
                <a:latin typeface="+mn-lt"/>
              </a:rPr>
              <a:t>OBDELAVA PAPIRJA</a:t>
            </a:r>
            <a:endParaRPr lang="sl-SI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6" name="Raven puščični povezovalnik 11">
            <a:extLst>
              <a:ext uri="{FF2B5EF4-FFF2-40B4-BE49-F238E27FC236}">
                <a16:creationId xmlns:a16="http://schemas.microsoft.com/office/drawing/2014/main" id="{EDCCEBC2-E07B-407C-ACEB-87D35D7039F3}"/>
              </a:ext>
            </a:extLst>
          </p:cNvPr>
          <p:cNvCxnSpPr>
            <a:cxnSpLocks/>
          </p:cNvCxnSpPr>
          <p:nvPr/>
        </p:nvCxnSpPr>
        <p:spPr>
          <a:xfrm flipH="1">
            <a:off x="2733964" y="1054390"/>
            <a:ext cx="1012993" cy="602306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1">
            <a:extLst>
              <a:ext uri="{FF2B5EF4-FFF2-40B4-BE49-F238E27FC236}">
                <a16:creationId xmlns:a16="http://schemas.microsoft.com/office/drawing/2014/main" id="{5B5FDDC1-6E47-4C2B-9B09-C310179370BD}"/>
              </a:ext>
            </a:extLst>
          </p:cNvPr>
          <p:cNvCxnSpPr>
            <a:cxnSpLocks/>
          </p:cNvCxnSpPr>
          <p:nvPr/>
        </p:nvCxnSpPr>
        <p:spPr>
          <a:xfrm>
            <a:off x="6410037" y="1125111"/>
            <a:ext cx="0" cy="911904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povezovalnik 11">
            <a:extLst>
              <a:ext uri="{FF2B5EF4-FFF2-40B4-BE49-F238E27FC236}">
                <a16:creationId xmlns:a16="http://schemas.microsoft.com/office/drawing/2014/main" id="{BB03516D-38A5-4992-B2F0-CEB481EFCDF1}"/>
              </a:ext>
            </a:extLst>
          </p:cNvPr>
          <p:cNvCxnSpPr>
            <a:cxnSpLocks/>
          </p:cNvCxnSpPr>
          <p:nvPr/>
        </p:nvCxnSpPr>
        <p:spPr>
          <a:xfrm>
            <a:off x="8460279" y="1037662"/>
            <a:ext cx="1554476" cy="805472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87B90524-D92A-4F18-8BA7-167485808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2654">
            <a:off x="2545962" y="5100449"/>
            <a:ext cx="1403059" cy="58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07984FB2-A212-4C6C-BA3D-B6C657CC886C}"/>
              </a:ext>
            </a:extLst>
          </p:cNvPr>
          <p:cNvSpPr txBox="1"/>
          <p:nvPr/>
        </p:nvSpPr>
        <p:spPr>
          <a:xfrm>
            <a:off x="3018964" y="6200951"/>
            <a:ext cx="1727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sym typeface="Wingdings" panose="05000000000000000000" pitchFamily="2" charset="2"/>
              </a:rPr>
              <a:t>LUKNJAČ</a:t>
            </a:r>
            <a:endParaRPr lang="sl-SI" dirty="0"/>
          </a:p>
        </p:txBody>
      </p:sp>
      <p:pic>
        <p:nvPicPr>
          <p:cNvPr id="25" name="Graphic 5" descr="Illustration of a pencil character ">
            <a:extLst>
              <a:ext uri="{FF2B5EF4-FFF2-40B4-BE49-F238E27FC236}">
                <a16:creationId xmlns:a16="http://schemas.microsoft.com/office/drawing/2014/main" id="{59230F11-5806-4EF2-B074-E30C6B026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65848">
            <a:off x="11344097" y="24288"/>
            <a:ext cx="942348" cy="1607537"/>
          </a:xfrm>
          <a:prstGeom prst="rect">
            <a:avLst/>
          </a:prstGeom>
        </p:spPr>
      </p:pic>
      <p:sp>
        <p:nvSpPr>
          <p:cNvPr id="26" name="Rectangle: Rounded Corners 11">
            <a:extLst>
              <a:ext uri="{FF2B5EF4-FFF2-40B4-BE49-F238E27FC236}">
                <a16:creationId xmlns:a16="http://schemas.microsoft.com/office/drawing/2014/main" id="{5BA08F83-1F5C-43F1-8F59-428143BF9653}"/>
              </a:ext>
            </a:extLst>
          </p:cNvPr>
          <p:cNvSpPr/>
          <p:nvPr/>
        </p:nvSpPr>
        <p:spPr>
          <a:xfrm>
            <a:off x="9031774" y="593803"/>
            <a:ext cx="2299735" cy="6041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/>
              <a:t>PREPIŠI PROSOJNICO V ZVEZEK.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83EAC886-6943-4B49-9CC3-0B82BD8BEE18}"/>
              </a:ext>
            </a:extLst>
          </p:cNvPr>
          <p:cNvSpPr txBox="1"/>
          <p:nvPr/>
        </p:nvSpPr>
        <p:spPr>
          <a:xfrm>
            <a:off x="5462189" y="5222305"/>
            <a:ext cx="4082994" cy="87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800" b="1" dirty="0">
                <a:solidFill>
                  <a:srgbClr val="7030A0"/>
                </a:solidFill>
              </a:rPr>
              <a:t>ŽLEB - </a:t>
            </a:r>
            <a:r>
              <a:rPr lang="sl-SI" sz="1800" b="1" dirty="0"/>
              <a:t>s šilom ali konico šestila</a:t>
            </a:r>
            <a:endParaRPr lang="sl-SI" sz="1800" dirty="0"/>
          </a:p>
          <a:p>
            <a:pPr>
              <a:lnSpc>
                <a:spcPct val="150000"/>
              </a:lnSpc>
            </a:pPr>
            <a:r>
              <a:rPr lang="sl-SI" sz="1800" b="1" dirty="0">
                <a:solidFill>
                  <a:srgbClr val="7030A0"/>
                </a:solidFill>
              </a:rPr>
              <a:t>ZAREZA - </a:t>
            </a:r>
            <a:r>
              <a:rPr lang="sl-SI" sz="1800" b="1" dirty="0"/>
              <a:t>z nožem za karton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9EDDE1E7-0702-4431-93CA-FD3A66665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599" y="5222305"/>
            <a:ext cx="1371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1FA3A343-CC69-48B6-8DAC-0163E026B1F1}"/>
              </a:ext>
            </a:extLst>
          </p:cNvPr>
          <p:cNvSpPr txBox="1"/>
          <p:nvPr/>
        </p:nvSpPr>
        <p:spPr>
          <a:xfrm>
            <a:off x="10014755" y="6099846"/>
            <a:ext cx="1727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sym typeface="Wingdings" panose="05000000000000000000" pitchFamily="2" charset="2"/>
              </a:rPr>
              <a:t>ŠILO</a:t>
            </a:r>
            <a:endParaRPr lang="sl-SI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18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38"/>
    </mc:Choice>
    <mc:Fallback xmlns="">
      <p:transition spd="slow" advTm="52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  <p:bldP spid="12" grpId="0" animBg="1"/>
      <p:bldP spid="14" grpId="0" animBg="1"/>
      <p:bldP spid="24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85" y="684847"/>
            <a:ext cx="10812444" cy="512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55"/>
    </mc:Choice>
    <mc:Fallback xmlns="">
      <p:transition spd="slow" advTm="6075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53" y="346981"/>
            <a:ext cx="11091407" cy="50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50"/>
    </mc:Choice>
    <mc:Fallback xmlns="">
      <p:transition spd="slow" advTm="324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3CFB3-EF0D-4B7E-A320-66FE5F89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POVZETEK</a:t>
            </a:r>
            <a:br>
              <a:rPr lang="sl-SI" dirty="0"/>
            </a:br>
            <a:r>
              <a:rPr lang="sl-SI" dirty="0"/>
              <a:t>(zapomni si!)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D692CC-264C-4DFB-97C6-45C0AD574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556529"/>
            <a:ext cx="6281738" cy="3741767"/>
          </a:xfrm>
          <a:prstGeom prst="rect">
            <a:avLst/>
          </a:prstGeom>
        </p:spPr>
      </p:pic>
      <p:pic>
        <p:nvPicPr>
          <p:cNvPr id="5" name="Graphic 5" descr="Illustration of a pencil character ">
            <a:extLst>
              <a:ext uri="{FF2B5EF4-FFF2-40B4-BE49-F238E27FC236}">
                <a16:creationId xmlns:a16="http://schemas.microsoft.com/office/drawing/2014/main" id="{3E691B7B-7096-4FEB-8F8A-C3BBC69C0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65848">
            <a:off x="11344097" y="24288"/>
            <a:ext cx="942348" cy="1607537"/>
          </a:xfrm>
          <a:prstGeom prst="rect">
            <a:avLst/>
          </a:prstGeom>
        </p:spPr>
      </p:pic>
      <p:sp>
        <p:nvSpPr>
          <p:cNvPr id="6" name="Rectangle: Rounded Corners 11">
            <a:extLst>
              <a:ext uri="{FF2B5EF4-FFF2-40B4-BE49-F238E27FC236}">
                <a16:creationId xmlns:a16="http://schemas.microsoft.com/office/drawing/2014/main" id="{0A8BC288-0FBF-40DF-9420-3B48B6E1189C}"/>
              </a:ext>
            </a:extLst>
          </p:cNvPr>
          <p:cNvSpPr/>
          <p:nvPr/>
        </p:nvSpPr>
        <p:spPr>
          <a:xfrm>
            <a:off x="9031774" y="132347"/>
            <a:ext cx="2299735" cy="10656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/>
              <a:t>ZAPOMNI SI! </a:t>
            </a:r>
          </a:p>
          <a:p>
            <a:pPr algn="ctr"/>
            <a:r>
              <a:rPr lang="sl-SI" sz="1600" dirty="0"/>
              <a:t>NI POTREBNO PREPISATI.</a:t>
            </a:r>
          </a:p>
        </p:txBody>
      </p:sp>
    </p:spTree>
    <p:extLst>
      <p:ext uri="{BB962C8B-B14F-4D97-AF65-F5344CB8AC3E}">
        <p14:creationId xmlns:p14="http://schemas.microsoft.com/office/powerpoint/2010/main" val="133538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77"/>
    </mc:Choice>
    <mc:Fallback xmlns="">
      <p:transition spd="slow" advTm="5497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D69807-9662-49B7-905E-EEA4468E5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3725" y="1877219"/>
            <a:ext cx="11261388" cy="433863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C8236B90-A173-48E1-BD3E-5630AA76A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07" y="138112"/>
            <a:ext cx="8567581" cy="1353310"/>
          </a:xfrm>
        </p:spPr>
        <p:txBody>
          <a:bodyPr anchor="b">
            <a:normAutofit fontScale="90000"/>
          </a:bodyPr>
          <a:lstStyle/>
          <a:p>
            <a:pPr algn="l"/>
            <a:r>
              <a:rPr lang="sl-SI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OPRAVI ŠE OSTALE POSKUSE S PAPIRJEM: DZ, str. 12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2B5EA2-563B-44A5-8463-E3046274E2E0}"/>
              </a:ext>
            </a:extLst>
          </p:cNvPr>
          <p:cNvSpPr/>
          <p:nvPr/>
        </p:nvSpPr>
        <p:spPr>
          <a:xfrm>
            <a:off x="6322741" y="2029522"/>
            <a:ext cx="5435872" cy="409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063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27"/>
    </mc:Choice>
    <mc:Fallback xmlns="">
      <p:transition spd="slow" advTm="32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3.9|8.8|3.2|3.3|8.4|4.6|3|3.1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6|11.1|1.6|8.2|6.9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Vrsta lesa">
  <a:themeElements>
    <a:clrScheme name="Vrsta lesa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Vrsta lesa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sta les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347</Words>
  <Application>Microsoft Office PowerPoint</Application>
  <PresentationFormat>Širokozaslonsko</PresentationFormat>
  <Paragraphs>73</Paragraphs>
  <Slides>17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17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Century Gothic</vt:lpstr>
      <vt:lpstr>Rockwell</vt:lpstr>
      <vt:lpstr>Wingdings</vt:lpstr>
      <vt:lpstr>Atlas</vt:lpstr>
      <vt:lpstr>Vrsta lesa</vt:lpstr>
      <vt:lpstr>PONOVIMO</vt:lpstr>
      <vt:lpstr>OBDELAVA PAPIRJA</vt:lpstr>
      <vt:lpstr>POSKUS: Trganje papirja, DZ, str. 11</vt:lpstr>
      <vt:lpstr>PowerPointova predstavitev</vt:lpstr>
      <vt:lpstr>PowerPointova predstavitev</vt:lpstr>
      <vt:lpstr>PowerPointova predstavitev</vt:lpstr>
      <vt:lpstr>PowerPointova predstavitev</vt:lpstr>
      <vt:lpstr>POVZETEK (zapomni si!)</vt:lpstr>
      <vt:lpstr>OPRAVI ŠE OSTALE POSKUSE S PAPIRJEM: DZ, str. 12</vt:lpstr>
      <vt:lpstr>OPRAVI ŠE OSTALE POSKUSE S PAPIRJEM: DZ, str. 12</vt:lpstr>
      <vt:lpstr>IZDELAVA  EMBALAŽNEGA OVITKA</vt:lpstr>
      <vt:lpstr>Prijatelju želim podariti med, vendar nočem, da se po poti razbije in želim, da izgleda lepo.  Kaj naredim?</vt:lpstr>
      <vt:lpstr>EMBALAŽA …</vt:lpstr>
      <vt:lpstr>1. KORAK</vt:lpstr>
      <vt:lpstr>MREŽA ŠKATLICE</vt:lpstr>
      <vt:lpstr>IZDELAJMO ŠKATLICO!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PONOVIMO</dc:title>
  <dc:creator>Marijana Fidel</dc:creator>
  <cp:lastModifiedBy>Marijana Fidel</cp:lastModifiedBy>
  <cp:revision>14</cp:revision>
  <dcterms:created xsi:type="dcterms:W3CDTF">2020-11-18T06:59:52Z</dcterms:created>
  <dcterms:modified xsi:type="dcterms:W3CDTF">2020-11-23T16:57:48Z</dcterms:modified>
</cp:coreProperties>
</file>